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44"/>
  </p:notesMasterIdLst>
  <p:handoutMasterIdLst>
    <p:handoutMasterId r:id="rId45"/>
  </p:handoutMasterIdLst>
  <p:sldIdLst>
    <p:sldId id="297" r:id="rId2"/>
    <p:sldId id="308" r:id="rId3"/>
    <p:sldId id="330" r:id="rId4"/>
    <p:sldId id="345" r:id="rId5"/>
    <p:sldId id="346" r:id="rId6"/>
    <p:sldId id="347" r:id="rId7"/>
    <p:sldId id="348" r:id="rId8"/>
    <p:sldId id="331" r:id="rId9"/>
    <p:sldId id="349" r:id="rId10"/>
    <p:sldId id="332" r:id="rId11"/>
    <p:sldId id="333" r:id="rId12"/>
    <p:sldId id="334" r:id="rId13"/>
    <p:sldId id="336" r:id="rId14"/>
    <p:sldId id="337" r:id="rId15"/>
    <p:sldId id="329" r:id="rId16"/>
    <p:sldId id="309" r:id="rId17"/>
    <p:sldId id="316" r:id="rId18"/>
    <p:sldId id="311" r:id="rId19"/>
    <p:sldId id="312" r:id="rId20"/>
    <p:sldId id="322" r:id="rId21"/>
    <p:sldId id="323" r:id="rId22"/>
    <p:sldId id="314" r:id="rId23"/>
    <p:sldId id="315" r:id="rId24"/>
    <p:sldId id="338" r:id="rId25"/>
    <p:sldId id="310" r:id="rId26"/>
    <p:sldId id="317" r:id="rId27"/>
    <p:sldId id="350" r:id="rId28"/>
    <p:sldId id="356" r:id="rId29"/>
    <p:sldId id="354" r:id="rId30"/>
    <p:sldId id="340" r:id="rId31"/>
    <p:sldId id="341" r:id="rId32"/>
    <p:sldId id="342" r:id="rId33"/>
    <p:sldId id="351" r:id="rId34"/>
    <p:sldId id="324" r:id="rId35"/>
    <p:sldId id="343" r:id="rId36"/>
    <p:sldId id="344" r:id="rId37"/>
    <p:sldId id="352" r:id="rId38"/>
    <p:sldId id="326" r:id="rId39"/>
    <p:sldId id="339" r:id="rId40"/>
    <p:sldId id="355" r:id="rId41"/>
    <p:sldId id="328" r:id="rId42"/>
    <p:sldId id="353" r:id="rId43"/>
  </p:sldIdLst>
  <p:sldSz cx="9144000" cy="5143500" type="screen16x9"/>
  <p:notesSz cx="6810375" cy="9942513"/>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 connelly" initials="pc" lastIdx="2" clrIdx="0">
    <p:extLst>
      <p:ext uri="{19B8F6BF-5375-455C-9EA6-DF929625EA0E}">
        <p15:presenceInfo xmlns:p15="http://schemas.microsoft.com/office/powerpoint/2012/main" userId="d7a72e1d2a62a0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FF3300"/>
    <a:srgbClr val="FF9933"/>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71126" autoAdjust="0"/>
  </p:normalViewPr>
  <p:slideViewPr>
    <p:cSldViewPr>
      <p:cViewPr varScale="1">
        <p:scale>
          <a:sx n="46" d="100"/>
          <a:sy n="46" d="100"/>
        </p:scale>
        <p:origin x="3792" y="115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1026"/>
          <p:cNvSpPr>
            <a:spLocks noGrp="1" noChangeArrowheads="1"/>
          </p:cNvSpPr>
          <p:nvPr>
            <p:ph type="hdr" sz="quarter"/>
          </p:nvPr>
        </p:nvSpPr>
        <p:spPr bwMode="auto">
          <a:xfrm>
            <a:off x="1" y="0"/>
            <a:ext cx="2951693" cy="497444"/>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defTabSz="914274">
              <a:defRPr sz="1200"/>
            </a:lvl1pPr>
          </a:lstStyle>
          <a:p>
            <a:pPr>
              <a:defRPr/>
            </a:pPr>
            <a:endParaRPr lang="en-GB"/>
          </a:p>
        </p:txBody>
      </p:sp>
      <p:sp>
        <p:nvSpPr>
          <p:cNvPr id="133123" name="Rectangle 1027"/>
          <p:cNvSpPr>
            <a:spLocks noGrp="1" noChangeArrowheads="1"/>
          </p:cNvSpPr>
          <p:nvPr>
            <p:ph type="dt" sz="quarter" idx="1"/>
          </p:nvPr>
        </p:nvSpPr>
        <p:spPr bwMode="auto">
          <a:xfrm>
            <a:off x="3858683" y="0"/>
            <a:ext cx="2951692" cy="497444"/>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r" defTabSz="914274">
              <a:defRPr sz="1200"/>
            </a:lvl1pPr>
          </a:lstStyle>
          <a:p>
            <a:pPr>
              <a:defRPr/>
            </a:pPr>
            <a:endParaRPr lang="en-GB"/>
          </a:p>
        </p:txBody>
      </p:sp>
      <p:sp>
        <p:nvSpPr>
          <p:cNvPr id="133124" name="Rectangle 1028"/>
          <p:cNvSpPr>
            <a:spLocks noGrp="1" noChangeArrowheads="1"/>
          </p:cNvSpPr>
          <p:nvPr>
            <p:ph type="ftr" sz="quarter" idx="2"/>
          </p:nvPr>
        </p:nvSpPr>
        <p:spPr bwMode="auto">
          <a:xfrm>
            <a:off x="1" y="9445070"/>
            <a:ext cx="2951693" cy="497443"/>
          </a:xfrm>
          <a:prstGeom prst="rect">
            <a:avLst/>
          </a:prstGeom>
          <a:noFill/>
          <a:ln w="9525">
            <a:noFill/>
            <a:miter lim="800000"/>
            <a:headEnd/>
            <a:tailEnd/>
          </a:ln>
          <a:effectLst/>
        </p:spPr>
        <p:txBody>
          <a:bodyPr vert="horz" wrap="square" lIns="91403" tIns="45702" rIns="91403" bIns="45702" numCol="1" anchor="b" anchorCtr="0" compatLnSpc="1">
            <a:prstTxWarp prst="textNoShape">
              <a:avLst/>
            </a:prstTxWarp>
          </a:bodyPr>
          <a:lstStyle>
            <a:lvl1pPr defTabSz="914274">
              <a:defRPr sz="1200"/>
            </a:lvl1pPr>
          </a:lstStyle>
          <a:p>
            <a:pPr>
              <a:defRPr/>
            </a:pPr>
            <a:endParaRPr lang="en-GB"/>
          </a:p>
        </p:txBody>
      </p:sp>
      <p:sp>
        <p:nvSpPr>
          <p:cNvPr id="133125" name="Rectangle 1029"/>
          <p:cNvSpPr>
            <a:spLocks noGrp="1" noChangeArrowheads="1"/>
          </p:cNvSpPr>
          <p:nvPr>
            <p:ph type="sldNum" sz="quarter" idx="3"/>
          </p:nvPr>
        </p:nvSpPr>
        <p:spPr bwMode="auto">
          <a:xfrm>
            <a:off x="3858683" y="9445070"/>
            <a:ext cx="2951692" cy="497443"/>
          </a:xfrm>
          <a:prstGeom prst="rect">
            <a:avLst/>
          </a:prstGeom>
          <a:noFill/>
          <a:ln w="9525">
            <a:noFill/>
            <a:miter lim="800000"/>
            <a:headEnd/>
            <a:tailEnd/>
          </a:ln>
          <a:effectLst/>
        </p:spPr>
        <p:txBody>
          <a:bodyPr vert="horz" wrap="square" lIns="91403" tIns="45702" rIns="91403" bIns="45702" numCol="1" anchor="b" anchorCtr="0" compatLnSpc="1">
            <a:prstTxWarp prst="textNoShape">
              <a:avLst/>
            </a:prstTxWarp>
          </a:bodyPr>
          <a:lstStyle>
            <a:lvl1pPr algn="r" defTabSz="914274">
              <a:defRPr sz="1200"/>
            </a:lvl1pPr>
          </a:lstStyle>
          <a:p>
            <a:pPr>
              <a:defRPr/>
            </a:pPr>
            <a:fld id="{A10465D4-7112-43DF-AB7F-BFF4629029BC}" type="slidenum">
              <a:rPr lang="en-GB"/>
              <a:pPr>
                <a:defRPr/>
              </a:pPr>
              <a:t>‹#›</a:t>
            </a:fld>
            <a:endParaRPr lang="en-GB"/>
          </a:p>
        </p:txBody>
      </p:sp>
    </p:spTree>
    <p:extLst>
      <p:ext uri="{BB962C8B-B14F-4D97-AF65-F5344CB8AC3E}">
        <p14:creationId xmlns:p14="http://schemas.microsoft.com/office/powerpoint/2010/main" val="1309001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1" y="0"/>
            <a:ext cx="2951693" cy="497444"/>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defTabSz="914274">
              <a:defRPr sz="1200"/>
            </a:lvl1pPr>
          </a:lstStyle>
          <a:p>
            <a:pPr>
              <a:defRPr/>
            </a:pPr>
            <a:endParaRPr lang="en-GB"/>
          </a:p>
        </p:txBody>
      </p:sp>
      <p:sp>
        <p:nvSpPr>
          <p:cNvPr id="26627" name="Rectangle 3"/>
          <p:cNvSpPr>
            <a:spLocks noGrp="1" noChangeArrowheads="1"/>
          </p:cNvSpPr>
          <p:nvPr>
            <p:ph type="dt" idx="1"/>
          </p:nvPr>
        </p:nvSpPr>
        <p:spPr bwMode="auto">
          <a:xfrm>
            <a:off x="3858683" y="0"/>
            <a:ext cx="2951692" cy="497444"/>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r" defTabSz="914274">
              <a:defRPr sz="1200"/>
            </a:lvl1pPr>
          </a:lstStyle>
          <a:p>
            <a:pPr>
              <a:defRPr/>
            </a:pPr>
            <a:endParaRPr lang="en-GB"/>
          </a:p>
        </p:txBody>
      </p:sp>
      <p:sp>
        <p:nvSpPr>
          <p:cNvPr id="20484" name="Rectangle 4"/>
          <p:cNvSpPr>
            <a:spLocks noGrp="1" noRot="1" noChangeAspect="1" noChangeArrowheads="1" noTextEdit="1"/>
          </p:cNvSpPr>
          <p:nvPr>
            <p:ph type="sldImg" idx="2"/>
          </p:nvPr>
        </p:nvSpPr>
        <p:spPr bwMode="auto">
          <a:xfrm>
            <a:off x="92075" y="746125"/>
            <a:ext cx="6626225" cy="3727450"/>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906989" y="4723330"/>
            <a:ext cx="4996397" cy="4473813"/>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6630" name="Rectangle 6"/>
          <p:cNvSpPr>
            <a:spLocks noGrp="1" noChangeArrowheads="1"/>
          </p:cNvSpPr>
          <p:nvPr>
            <p:ph type="ftr" sz="quarter" idx="4"/>
          </p:nvPr>
        </p:nvSpPr>
        <p:spPr bwMode="auto">
          <a:xfrm>
            <a:off x="1" y="9445070"/>
            <a:ext cx="2951693" cy="497443"/>
          </a:xfrm>
          <a:prstGeom prst="rect">
            <a:avLst/>
          </a:prstGeom>
          <a:noFill/>
          <a:ln w="9525">
            <a:noFill/>
            <a:miter lim="800000"/>
            <a:headEnd/>
            <a:tailEnd/>
          </a:ln>
          <a:effectLst/>
        </p:spPr>
        <p:txBody>
          <a:bodyPr vert="horz" wrap="square" lIns="91403" tIns="45702" rIns="91403" bIns="45702" numCol="1" anchor="b" anchorCtr="0" compatLnSpc="1">
            <a:prstTxWarp prst="textNoShape">
              <a:avLst/>
            </a:prstTxWarp>
          </a:bodyPr>
          <a:lstStyle>
            <a:lvl1pPr defTabSz="914274">
              <a:defRPr sz="1200"/>
            </a:lvl1pPr>
          </a:lstStyle>
          <a:p>
            <a:pPr>
              <a:defRPr/>
            </a:pPr>
            <a:endParaRPr lang="en-GB"/>
          </a:p>
        </p:txBody>
      </p:sp>
      <p:sp>
        <p:nvSpPr>
          <p:cNvPr id="26631" name="Rectangle 7"/>
          <p:cNvSpPr>
            <a:spLocks noGrp="1" noChangeArrowheads="1"/>
          </p:cNvSpPr>
          <p:nvPr>
            <p:ph type="sldNum" sz="quarter" idx="5"/>
          </p:nvPr>
        </p:nvSpPr>
        <p:spPr bwMode="auto">
          <a:xfrm>
            <a:off x="3858683" y="9445070"/>
            <a:ext cx="2951692" cy="497443"/>
          </a:xfrm>
          <a:prstGeom prst="rect">
            <a:avLst/>
          </a:prstGeom>
          <a:noFill/>
          <a:ln w="9525">
            <a:noFill/>
            <a:miter lim="800000"/>
            <a:headEnd/>
            <a:tailEnd/>
          </a:ln>
          <a:effectLst/>
        </p:spPr>
        <p:txBody>
          <a:bodyPr vert="horz" wrap="square" lIns="91403" tIns="45702" rIns="91403" bIns="45702" numCol="1" anchor="b" anchorCtr="0" compatLnSpc="1">
            <a:prstTxWarp prst="textNoShape">
              <a:avLst/>
            </a:prstTxWarp>
          </a:bodyPr>
          <a:lstStyle>
            <a:lvl1pPr algn="r" defTabSz="914274">
              <a:defRPr sz="1200"/>
            </a:lvl1pPr>
          </a:lstStyle>
          <a:p>
            <a:pPr>
              <a:defRPr/>
            </a:pPr>
            <a:fld id="{788BEAB9-CB51-4F11-B65C-871A559A43EE}" type="slidenum">
              <a:rPr lang="en-GB"/>
              <a:pPr>
                <a:defRPr/>
              </a:pPr>
              <a:t>‹#›</a:t>
            </a:fld>
            <a:endParaRPr lang="en-GB"/>
          </a:p>
        </p:txBody>
      </p:sp>
    </p:spTree>
    <p:extLst>
      <p:ext uri="{BB962C8B-B14F-4D97-AF65-F5344CB8AC3E}">
        <p14:creationId xmlns:p14="http://schemas.microsoft.com/office/powerpoint/2010/main" val="32066635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Multi introduction</a:t>
            </a:r>
          </a:p>
          <a:p>
            <a:pPr>
              <a:spcBef>
                <a:spcPct val="0"/>
              </a:spcBef>
            </a:pPr>
            <a:r>
              <a:rPr lang="en-GB" altLang="nb-NO" b="0" dirty="0"/>
              <a:t>To describe</a:t>
            </a:r>
            <a:r>
              <a:rPr lang="en-GB" altLang="nb-NO" b="0" baseline="0" dirty="0"/>
              <a:t> the topics to be spoken about</a:t>
            </a:r>
            <a:endParaRPr lang="en-GB" altLang="nb-NO" b="0" dirty="0"/>
          </a:p>
          <a:p>
            <a:pPr>
              <a:spcBef>
                <a:spcPct val="0"/>
              </a:spcBef>
            </a:pPr>
            <a:r>
              <a:rPr lang="en-GB" altLang="nb-NO" b="1" dirty="0"/>
              <a:t>Things to stress</a:t>
            </a:r>
            <a:r>
              <a:rPr lang="en-GB" altLang="nb-NO" dirty="0"/>
              <a:t>:</a:t>
            </a:r>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1</a:t>
            </a:fld>
            <a:endParaRPr lang="en-GB"/>
          </a:p>
        </p:txBody>
      </p:sp>
    </p:spTree>
    <p:extLst>
      <p:ext uri="{BB962C8B-B14F-4D97-AF65-F5344CB8AC3E}">
        <p14:creationId xmlns:p14="http://schemas.microsoft.com/office/powerpoint/2010/main" val="1333364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Diagnostics menu</a:t>
            </a:r>
          </a:p>
          <a:p>
            <a:pPr>
              <a:spcBef>
                <a:spcPct val="0"/>
              </a:spcBef>
            </a:pPr>
            <a:r>
              <a:rPr lang="en-GB" altLang="nb-NO" b="0" dirty="0"/>
              <a:t>Set up max speed </a:t>
            </a:r>
          </a:p>
          <a:p>
            <a:pPr>
              <a:spcBef>
                <a:spcPct val="0"/>
              </a:spcBef>
            </a:pPr>
            <a:r>
              <a:rPr lang="en-GB" altLang="nb-NO" b="0" dirty="0"/>
              <a:t>DL850 normally 30kn, but could be extended to 40</a:t>
            </a:r>
          </a:p>
          <a:p>
            <a:pPr>
              <a:spcBef>
                <a:spcPct val="0"/>
              </a:spcBef>
            </a:pPr>
            <a:r>
              <a:rPr lang="en-GB" altLang="nb-NO" b="0" dirty="0"/>
              <a:t>DL2 set max, to </a:t>
            </a:r>
            <a:r>
              <a:rPr lang="en-GB" altLang="nb-NO" b="0" dirty="0" err="1"/>
              <a:t>speread</a:t>
            </a:r>
            <a:r>
              <a:rPr lang="en-GB" altLang="nb-NO" b="0" dirty="0"/>
              <a:t> out the calibration points and help internal filter (+-50kn opens for noise issues)</a:t>
            </a:r>
            <a:endParaRPr lang="en-GB" altLang="nb-NO" b="1" dirty="0"/>
          </a:p>
          <a:p>
            <a:pPr>
              <a:spcBef>
                <a:spcPct val="0"/>
              </a:spcBef>
            </a:pPr>
            <a:r>
              <a:rPr lang="en-GB" altLang="nb-NO" b="1" dirty="0"/>
              <a:t>Things to stress</a:t>
            </a:r>
            <a:r>
              <a:rPr lang="en-GB" altLang="nb-NO" dirty="0"/>
              <a:t>:</a:t>
            </a:r>
          </a:p>
          <a:p>
            <a:pPr>
              <a:spcBef>
                <a:spcPct val="0"/>
              </a:spcBef>
            </a:pPr>
            <a:endParaRPr lang="en-GB" altLang="nb-NO"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10</a:t>
            </a:fld>
            <a:endParaRPr lang="en-GB"/>
          </a:p>
        </p:txBody>
      </p:sp>
    </p:spTree>
    <p:extLst>
      <p:ext uri="{BB962C8B-B14F-4D97-AF65-F5344CB8AC3E}">
        <p14:creationId xmlns:p14="http://schemas.microsoft.com/office/powerpoint/2010/main" val="3724785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Diagnostics menu</a:t>
            </a:r>
          </a:p>
          <a:p>
            <a:pPr>
              <a:spcBef>
                <a:spcPct val="0"/>
              </a:spcBef>
            </a:pPr>
            <a:r>
              <a:rPr lang="en-GB" altLang="nb-NO" b="0" dirty="0"/>
              <a:t>Set the offset. </a:t>
            </a:r>
          </a:p>
          <a:p>
            <a:pPr>
              <a:spcBef>
                <a:spcPct val="0"/>
              </a:spcBef>
            </a:pPr>
            <a:r>
              <a:rPr lang="en-GB" altLang="nb-NO" b="0" dirty="0"/>
              <a:t>DL2 has 2 points, the user doesn’t see that.</a:t>
            </a:r>
          </a:p>
          <a:p>
            <a:pPr>
              <a:spcBef>
                <a:spcPct val="0"/>
              </a:spcBef>
            </a:pPr>
            <a:r>
              <a:rPr lang="en-GB" altLang="nb-NO" b="1" dirty="0"/>
              <a:t>Things to stress</a:t>
            </a:r>
            <a:r>
              <a:rPr lang="en-GB" altLang="nb-NO" dirty="0"/>
              <a:t>:</a:t>
            </a:r>
          </a:p>
          <a:p>
            <a:pPr>
              <a:spcBef>
                <a:spcPct val="0"/>
              </a:spcBef>
            </a:pPr>
            <a:endParaRPr lang="en-GB" altLang="nb-NO"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11</a:t>
            </a:fld>
            <a:endParaRPr lang="en-GB"/>
          </a:p>
        </p:txBody>
      </p:sp>
    </p:spTree>
    <p:extLst>
      <p:ext uri="{BB962C8B-B14F-4D97-AF65-F5344CB8AC3E}">
        <p14:creationId xmlns:p14="http://schemas.microsoft.com/office/powerpoint/2010/main" val="2922904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Diagnostics menu</a:t>
            </a:r>
          </a:p>
          <a:p>
            <a:pPr>
              <a:spcBef>
                <a:spcPct val="0"/>
              </a:spcBef>
            </a:pPr>
            <a:r>
              <a:rPr lang="en-GB" altLang="nb-NO" b="0" dirty="0"/>
              <a:t>Speed – the important bit </a:t>
            </a:r>
          </a:p>
          <a:p>
            <a:pPr>
              <a:spcBef>
                <a:spcPct val="0"/>
              </a:spcBef>
            </a:pPr>
            <a:r>
              <a:rPr lang="en-GB" altLang="nb-NO" b="0" dirty="0"/>
              <a:t>Using one of three methods, manual , sea test, or GPS</a:t>
            </a:r>
          </a:p>
          <a:p>
            <a:pPr>
              <a:spcBef>
                <a:spcPct val="0"/>
              </a:spcBef>
            </a:pPr>
            <a:endParaRPr lang="en-GB" altLang="nb-NO" b="0" dirty="0"/>
          </a:p>
          <a:p>
            <a:pPr>
              <a:spcBef>
                <a:spcPct val="0"/>
              </a:spcBef>
            </a:pPr>
            <a:r>
              <a:rPr lang="en-GB" altLang="nb-NO" b="1" dirty="0"/>
              <a:t>Things to stress</a:t>
            </a:r>
            <a:r>
              <a:rPr lang="en-GB" altLang="nb-NO" dirty="0"/>
              <a:t>:</a:t>
            </a:r>
          </a:p>
          <a:p>
            <a:pPr>
              <a:spcBef>
                <a:spcPct val="0"/>
              </a:spcBef>
            </a:pPr>
            <a:endParaRPr lang="en-GB" altLang="nb-NO"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12</a:t>
            </a:fld>
            <a:endParaRPr lang="en-GB"/>
          </a:p>
        </p:txBody>
      </p:sp>
    </p:spTree>
    <p:extLst>
      <p:ext uri="{BB962C8B-B14F-4D97-AF65-F5344CB8AC3E}">
        <p14:creationId xmlns:p14="http://schemas.microsoft.com/office/powerpoint/2010/main" val="2594938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Diagnostics menu</a:t>
            </a:r>
          </a:p>
          <a:p>
            <a:pPr>
              <a:spcBef>
                <a:spcPct val="0"/>
              </a:spcBef>
            </a:pPr>
            <a:r>
              <a:rPr lang="en-GB" altLang="nb-NO" b="0" dirty="0"/>
              <a:t>Heading offset and in DL2 Water offset</a:t>
            </a:r>
          </a:p>
          <a:p>
            <a:pPr>
              <a:spcBef>
                <a:spcPct val="0"/>
              </a:spcBef>
            </a:pPr>
            <a:r>
              <a:rPr lang="en-GB" altLang="nb-NO" b="0" dirty="0"/>
              <a:t>Explained later</a:t>
            </a:r>
          </a:p>
          <a:p>
            <a:pPr>
              <a:spcBef>
                <a:spcPct val="0"/>
              </a:spcBef>
            </a:pPr>
            <a:r>
              <a:rPr lang="en-GB" altLang="nb-NO" b="1" dirty="0"/>
              <a:t>Things to stress</a:t>
            </a:r>
            <a:r>
              <a:rPr lang="en-GB" altLang="nb-NO" dirty="0"/>
              <a:t>:</a:t>
            </a:r>
          </a:p>
          <a:p>
            <a:pPr>
              <a:spcBef>
                <a:spcPct val="0"/>
              </a:spcBef>
            </a:pPr>
            <a:endParaRPr lang="en-GB" altLang="nb-NO"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13</a:t>
            </a:fld>
            <a:endParaRPr lang="en-GB"/>
          </a:p>
        </p:txBody>
      </p:sp>
    </p:spTree>
    <p:extLst>
      <p:ext uri="{BB962C8B-B14F-4D97-AF65-F5344CB8AC3E}">
        <p14:creationId xmlns:p14="http://schemas.microsoft.com/office/powerpoint/2010/main" val="3217279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Diagnostics menu</a:t>
            </a:r>
          </a:p>
          <a:p>
            <a:pPr>
              <a:spcBef>
                <a:spcPct val="0"/>
              </a:spcBef>
            </a:pPr>
            <a:r>
              <a:rPr lang="en-GB" altLang="nb-NO" b="0" dirty="0"/>
              <a:t>Averaging to make sure the response is quick enough for the type of vessel</a:t>
            </a:r>
          </a:p>
          <a:p>
            <a:pPr>
              <a:spcBef>
                <a:spcPct val="0"/>
              </a:spcBef>
            </a:pPr>
            <a:r>
              <a:rPr lang="en-GB" altLang="nb-NO" b="1" dirty="0"/>
              <a:t>Things to stress</a:t>
            </a:r>
            <a:r>
              <a:rPr lang="en-GB" altLang="nb-NO" dirty="0"/>
              <a:t>:</a:t>
            </a:r>
          </a:p>
          <a:p>
            <a:pPr>
              <a:spcBef>
                <a:spcPct val="0"/>
              </a:spcBef>
            </a:pPr>
            <a:endParaRPr lang="en-GB" altLang="nb-NO"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14</a:t>
            </a:fld>
            <a:endParaRPr lang="en-GB"/>
          </a:p>
        </p:txBody>
      </p:sp>
    </p:spTree>
    <p:extLst>
      <p:ext uri="{BB962C8B-B14F-4D97-AF65-F5344CB8AC3E}">
        <p14:creationId xmlns:p14="http://schemas.microsoft.com/office/powerpoint/2010/main" val="3588952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Diagnostics menu</a:t>
            </a:r>
          </a:p>
          <a:p>
            <a:pPr>
              <a:spcBef>
                <a:spcPct val="0"/>
              </a:spcBef>
            </a:pPr>
            <a:r>
              <a:rPr lang="en-GB" altLang="nb-NO" b="0" dirty="0"/>
              <a:t>So what to do?</a:t>
            </a:r>
          </a:p>
          <a:p>
            <a:pPr>
              <a:spcBef>
                <a:spcPct val="0"/>
              </a:spcBef>
            </a:pPr>
            <a:r>
              <a:rPr lang="en-GB" altLang="nb-NO" b="0" dirty="0"/>
              <a:t>First check the system is working and stable </a:t>
            </a:r>
          </a:p>
          <a:p>
            <a:pPr>
              <a:spcBef>
                <a:spcPct val="0"/>
              </a:spcBef>
            </a:pPr>
            <a:r>
              <a:rPr lang="en-GB" altLang="nb-NO" b="0" dirty="0"/>
              <a:t>Use the Diagnostic pages</a:t>
            </a:r>
          </a:p>
          <a:p>
            <a:pPr>
              <a:spcBef>
                <a:spcPct val="0"/>
              </a:spcBef>
            </a:pPr>
            <a:r>
              <a:rPr lang="en-GB" altLang="nb-NO" b="0" dirty="0"/>
              <a:t>Check the area you are going to calibrate in is not too deep or too shallow (10-100m is ideal)</a:t>
            </a:r>
          </a:p>
          <a:p>
            <a:pPr>
              <a:spcBef>
                <a:spcPct val="0"/>
              </a:spcBef>
            </a:pPr>
            <a:r>
              <a:rPr lang="en-GB" altLang="nb-NO" b="0" dirty="0"/>
              <a:t>Check the calibration table , and only calibrate at good spacings, not 6kn 7kn 8kn , Spread them out over the speed range </a:t>
            </a:r>
          </a:p>
          <a:p>
            <a:pPr>
              <a:spcBef>
                <a:spcPct val="0"/>
              </a:spcBef>
            </a:pPr>
            <a:r>
              <a:rPr lang="en-GB" altLang="nb-NO" b="0" dirty="0"/>
              <a:t>Be aware that power 60-100% doesn’t always have a large speed difference.</a:t>
            </a:r>
          </a:p>
          <a:p>
            <a:pPr>
              <a:spcBef>
                <a:spcPct val="0"/>
              </a:spcBef>
            </a:pPr>
            <a:r>
              <a:rPr lang="en-GB" altLang="nb-NO" b="1" dirty="0"/>
              <a:t>Things to stress</a:t>
            </a:r>
            <a:r>
              <a:rPr lang="en-GB" altLang="nb-NO" dirty="0"/>
              <a:t>:</a:t>
            </a:r>
          </a:p>
          <a:p>
            <a:pPr>
              <a:spcBef>
                <a:spcPct val="0"/>
              </a:spcBef>
            </a:pPr>
            <a:r>
              <a:rPr lang="en-GB" altLang="nb-NO" dirty="0"/>
              <a:t>2 points next to </a:t>
            </a:r>
            <a:r>
              <a:rPr lang="en-GB" altLang="nb-NO" dirty="0" err="1"/>
              <a:t>eachother</a:t>
            </a:r>
            <a:r>
              <a:rPr lang="en-GB" altLang="nb-NO" dirty="0"/>
              <a:t> can cause more problem than good, that is why you can only have 1 point per speed zone (DL850 often had 5 calibrations at the same speed, and this caused problems)</a:t>
            </a:r>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15</a:t>
            </a:fld>
            <a:endParaRPr lang="en-GB"/>
          </a:p>
        </p:txBody>
      </p:sp>
    </p:spTree>
    <p:extLst>
      <p:ext uri="{BB962C8B-B14F-4D97-AF65-F5344CB8AC3E}">
        <p14:creationId xmlns:p14="http://schemas.microsoft.com/office/powerpoint/2010/main" val="4084059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a:t>
            </a:r>
          </a:p>
          <a:p>
            <a:pPr>
              <a:spcBef>
                <a:spcPct val="0"/>
              </a:spcBef>
            </a:pPr>
            <a:r>
              <a:rPr lang="en-GB" altLang="nb-NO" b="0" dirty="0"/>
              <a:t>calibration</a:t>
            </a:r>
          </a:p>
          <a:p>
            <a:pPr>
              <a:spcBef>
                <a:spcPct val="0"/>
              </a:spcBef>
            </a:pPr>
            <a:r>
              <a:rPr lang="en-GB" altLang="nb-NO" b="1" dirty="0"/>
              <a:t>Things to stress</a:t>
            </a:r>
            <a:r>
              <a:rPr lang="en-GB" altLang="nb-NO" dirty="0"/>
              <a:t>:</a:t>
            </a:r>
          </a:p>
          <a:p>
            <a:pPr>
              <a:spcBef>
                <a:spcPct val="0"/>
              </a:spcBef>
            </a:pPr>
            <a:r>
              <a:rPr lang="en-GB" altLang="nb-NO" dirty="0"/>
              <a:t>3 things to calibrate</a:t>
            </a:r>
          </a:p>
          <a:p>
            <a:pPr>
              <a:spcBef>
                <a:spcPct val="0"/>
              </a:spcBef>
            </a:pPr>
            <a:r>
              <a:rPr lang="en-GB" altLang="nb-NO" dirty="0"/>
              <a:t>1 Temperature – set the offset to make sure the bending angle of the acoustic beams in the sensor is approximately correct</a:t>
            </a:r>
          </a:p>
          <a:p>
            <a:pPr>
              <a:spcBef>
                <a:spcPct val="0"/>
              </a:spcBef>
            </a:pPr>
            <a:r>
              <a:rPr lang="en-GB" altLang="nb-NO" dirty="0"/>
              <a:t>2 Mounting</a:t>
            </a:r>
            <a:r>
              <a:rPr lang="en-GB" altLang="nb-NO" baseline="0" dirty="0"/>
              <a:t> error – check that ahead is ahead</a:t>
            </a:r>
          </a:p>
          <a:p>
            <a:pPr>
              <a:spcBef>
                <a:spcPct val="0"/>
              </a:spcBef>
            </a:pPr>
            <a:r>
              <a:rPr lang="en-GB" altLang="nb-NO" baseline="0" dirty="0"/>
              <a:t>3. Speed check the amount of drag under the vessel ( more on STW parameter)</a:t>
            </a:r>
          </a:p>
          <a:p>
            <a:pPr>
              <a:spcBef>
                <a:spcPct val="0"/>
              </a:spcBef>
            </a:pPr>
            <a:r>
              <a:rPr lang="en-GB" altLang="nb-NO" baseline="0" dirty="0" err="1"/>
              <a:t>Titl</a:t>
            </a:r>
            <a:r>
              <a:rPr lang="en-GB" altLang="nb-NO" baseline="0" dirty="0"/>
              <a:t> sensor are adjusted in factory, and only need adjusting for the screen </a:t>
            </a:r>
            <a:r>
              <a:rPr lang="en-GB" altLang="nb-NO" baseline="0" dirty="0" err="1"/>
              <a:t>dosplay</a:t>
            </a:r>
            <a:endParaRPr lang="en-GB" altLang="nb-NO" dirty="0"/>
          </a:p>
          <a:p>
            <a:pPr>
              <a:spcBef>
                <a:spcPct val="0"/>
              </a:spcBef>
            </a:pPr>
            <a:endParaRPr lang="en-GB" altLang="nb-NO" dirty="0"/>
          </a:p>
          <a:p>
            <a:pPr>
              <a:spcBef>
                <a:spcPct val="0"/>
              </a:spcBef>
            </a:pPr>
            <a:endParaRPr lang="en-GB" altLang="nb-NO"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16</a:t>
            </a:fld>
            <a:endParaRPr lang="en-GB"/>
          </a:p>
        </p:txBody>
      </p:sp>
    </p:spTree>
    <p:extLst>
      <p:ext uri="{BB962C8B-B14F-4D97-AF65-F5344CB8AC3E}">
        <p14:creationId xmlns:p14="http://schemas.microsoft.com/office/powerpoint/2010/main" val="3111596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a:t>
            </a:r>
          </a:p>
          <a:p>
            <a:pPr>
              <a:spcBef>
                <a:spcPct val="0"/>
              </a:spcBef>
            </a:pPr>
            <a:r>
              <a:rPr lang="en-GB" altLang="nb-NO" b="1" dirty="0"/>
              <a:t>What</a:t>
            </a:r>
            <a:r>
              <a:rPr lang="en-GB" altLang="nb-NO" b="1" baseline="0" dirty="0"/>
              <a:t> is temperature used for</a:t>
            </a:r>
            <a:endParaRPr lang="en-GB" altLang="nb-NO" b="1" dirty="0"/>
          </a:p>
          <a:p>
            <a:pPr>
              <a:spcBef>
                <a:spcPct val="0"/>
              </a:spcBef>
            </a:pPr>
            <a:endParaRPr lang="en-GB" altLang="nb-NO" b="0" dirty="0"/>
          </a:p>
          <a:p>
            <a:pPr>
              <a:spcBef>
                <a:spcPct val="0"/>
              </a:spcBef>
            </a:pPr>
            <a:r>
              <a:rPr lang="en-GB" altLang="nb-NO" b="1" dirty="0"/>
              <a:t>Things to stress</a:t>
            </a:r>
            <a:r>
              <a:rPr lang="en-GB" altLang="nb-NO" dirty="0"/>
              <a:t>:</a:t>
            </a:r>
          </a:p>
          <a:p>
            <a:pPr>
              <a:spcBef>
                <a:spcPct val="0"/>
              </a:spcBef>
            </a:pPr>
            <a:r>
              <a:rPr lang="en-GB" altLang="nb-NO" dirty="0"/>
              <a:t>The Sensor is made of polyurethane and this is made in a way to make the sensor tough but also acoustically  matched</a:t>
            </a:r>
            <a:r>
              <a:rPr lang="en-GB" altLang="nb-NO" baseline="0" dirty="0"/>
              <a:t> to the water, </a:t>
            </a:r>
          </a:p>
          <a:p>
            <a:pPr>
              <a:spcBef>
                <a:spcPct val="0"/>
              </a:spcBef>
            </a:pPr>
            <a:r>
              <a:rPr lang="en-GB" altLang="nb-NO" baseline="0" dirty="0"/>
              <a:t>The sound is bent as it passes from the plastic to the water, and is initially send at 30 degrees.</a:t>
            </a:r>
          </a:p>
          <a:p>
            <a:pPr>
              <a:spcBef>
                <a:spcPct val="0"/>
              </a:spcBef>
            </a:pPr>
            <a:r>
              <a:rPr lang="en-GB" altLang="nb-NO" baseline="0" dirty="0"/>
              <a:t>This bending changes with the temperature difference between water and the sensor. </a:t>
            </a:r>
          </a:p>
          <a:p>
            <a:pPr>
              <a:spcBef>
                <a:spcPct val="0"/>
              </a:spcBef>
            </a:pPr>
            <a:r>
              <a:rPr lang="en-GB" altLang="nb-NO" baseline="0" dirty="0"/>
              <a:t>The temperature sensor allows the software to compensate for the bending at different water temperatures. </a:t>
            </a:r>
          </a:p>
          <a:p>
            <a:pPr>
              <a:spcBef>
                <a:spcPct val="0"/>
              </a:spcBef>
            </a:pPr>
            <a:r>
              <a:rPr lang="en-GB" altLang="nb-NO" baseline="0" dirty="0"/>
              <a:t>The system is calibrated at a temperature and when the vessel moves to warmer or colder water, this will effect the calibration, however the internal model within the system should compensate for this.</a:t>
            </a:r>
            <a:endParaRPr lang="en-GB" altLang="nb-NO" dirty="0"/>
          </a:p>
          <a:p>
            <a:pPr>
              <a:spcBef>
                <a:spcPct val="0"/>
              </a:spcBef>
            </a:pPr>
            <a:r>
              <a:rPr lang="en-GB" altLang="nb-NO" b="1" dirty="0"/>
              <a:t>Offset</a:t>
            </a:r>
            <a:r>
              <a:rPr lang="en-GB" altLang="nb-NO" b="1" baseline="0" dirty="0"/>
              <a:t> adjustment is important before calibration</a:t>
            </a:r>
            <a:endParaRPr lang="en-GB" altLang="nb-NO" b="1"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17</a:t>
            </a:fld>
            <a:endParaRPr lang="en-GB"/>
          </a:p>
        </p:txBody>
      </p:sp>
    </p:spTree>
    <p:extLst>
      <p:ext uri="{BB962C8B-B14F-4D97-AF65-F5344CB8AC3E}">
        <p14:creationId xmlns:p14="http://schemas.microsoft.com/office/powerpoint/2010/main" val="1239801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a:t>
            </a:r>
          </a:p>
          <a:p>
            <a:pPr>
              <a:spcBef>
                <a:spcPct val="0"/>
              </a:spcBef>
            </a:pPr>
            <a:r>
              <a:rPr lang="en-GB" altLang="nb-NO" b="1" dirty="0"/>
              <a:t>The principles of calibration</a:t>
            </a:r>
          </a:p>
          <a:p>
            <a:pPr>
              <a:spcBef>
                <a:spcPct val="0"/>
              </a:spcBef>
            </a:pPr>
            <a:endParaRPr lang="en-GB" altLang="nb-NO" b="0" dirty="0"/>
          </a:p>
          <a:p>
            <a:pPr>
              <a:spcBef>
                <a:spcPct val="0"/>
              </a:spcBef>
            </a:pPr>
            <a:r>
              <a:rPr lang="en-GB" altLang="nb-NO" b="1" dirty="0"/>
              <a:t>Things to stress</a:t>
            </a:r>
            <a:r>
              <a:rPr lang="en-GB" altLang="nb-NO" dirty="0"/>
              <a:t>:</a:t>
            </a:r>
          </a:p>
          <a:p>
            <a:pPr>
              <a:spcBef>
                <a:spcPct val="0"/>
              </a:spcBef>
            </a:pPr>
            <a:r>
              <a:rPr lang="en-GB" altLang="nb-NO" dirty="0"/>
              <a:t>Calibration requires</a:t>
            </a:r>
            <a:r>
              <a:rPr lang="en-GB" altLang="nb-NO" baseline="0" dirty="0"/>
              <a:t> at least 1 sailing of 2 legs on the same track. At high speed and maybe at a medium speed. In an area shallower than 150m</a:t>
            </a:r>
          </a:p>
          <a:p>
            <a:pPr>
              <a:spcBef>
                <a:spcPct val="0"/>
              </a:spcBef>
            </a:pPr>
            <a:r>
              <a:rPr lang="en-GB" altLang="nb-NO" baseline="0" dirty="0"/>
              <a:t>The DL2 software has 5 points that can be calibrated manually , by sea test, or self calculate from the other points.</a:t>
            </a:r>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18</a:t>
            </a:fld>
            <a:endParaRPr lang="en-GB"/>
          </a:p>
        </p:txBody>
      </p:sp>
    </p:spTree>
    <p:extLst>
      <p:ext uri="{BB962C8B-B14F-4D97-AF65-F5344CB8AC3E}">
        <p14:creationId xmlns:p14="http://schemas.microsoft.com/office/powerpoint/2010/main" val="728024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a:t>
            </a:r>
          </a:p>
          <a:p>
            <a:pPr>
              <a:spcBef>
                <a:spcPct val="0"/>
              </a:spcBef>
            </a:pPr>
            <a:endParaRPr lang="en-GB" altLang="nb-NO" b="0" dirty="0"/>
          </a:p>
          <a:p>
            <a:pPr>
              <a:spcBef>
                <a:spcPct val="0"/>
              </a:spcBef>
            </a:pPr>
            <a:r>
              <a:rPr lang="en-GB" altLang="nb-NO" b="1" dirty="0"/>
              <a:t>Things to stress</a:t>
            </a:r>
            <a:r>
              <a:rPr lang="en-GB" altLang="nb-NO" dirty="0"/>
              <a:t>:</a:t>
            </a:r>
          </a:p>
          <a:p>
            <a:pPr>
              <a:spcBef>
                <a:spcPct val="0"/>
              </a:spcBef>
            </a:pPr>
            <a:r>
              <a:rPr lang="en-GB" altLang="nb-NO" dirty="0"/>
              <a:t>Each zone can have a manual or sea test. Both are stored and can be reselected. , also the default value ( calculated from the values around)</a:t>
            </a:r>
          </a:p>
          <a:p>
            <a:pPr>
              <a:spcBef>
                <a:spcPct val="0"/>
              </a:spcBef>
            </a:pPr>
            <a:endParaRPr lang="en-GB" altLang="nb-NO"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19</a:t>
            </a:fld>
            <a:endParaRPr lang="en-GB"/>
          </a:p>
        </p:txBody>
      </p:sp>
    </p:spTree>
    <p:extLst>
      <p:ext uri="{BB962C8B-B14F-4D97-AF65-F5344CB8AC3E}">
        <p14:creationId xmlns:p14="http://schemas.microsoft.com/office/powerpoint/2010/main" val="2777970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Get the tools downloaded so you can follow along, and try out.</a:t>
            </a:r>
          </a:p>
          <a:p>
            <a:pPr>
              <a:spcBef>
                <a:spcPct val="0"/>
              </a:spcBef>
            </a:pPr>
            <a:endParaRPr lang="en-GB" altLang="nb-NO" b="0" dirty="0"/>
          </a:p>
          <a:p>
            <a:pPr>
              <a:spcBef>
                <a:spcPct val="0"/>
              </a:spcBef>
            </a:pPr>
            <a:r>
              <a:rPr lang="en-GB" altLang="nb-NO" b="1" dirty="0"/>
              <a:t>Things to stress</a:t>
            </a:r>
            <a:r>
              <a:rPr lang="en-GB" altLang="nb-NO" dirty="0"/>
              <a:t>:</a:t>
            </a:r>
          </a:p>
          <a:p>
            <a:pPr marL="171450" indent="-171450">
              <a:spcBef>
                <a:spcPct val="0"/>
              </a:spcBef>
              <a:buFont typeface="Arial" panose="020B0604020202020204" pitchFamily="34" charset="0"/>
              <a:buChar char="•"/>
            </a:pPr>
            <a:r>
              <a:rPr lang="en-GB" altLang="nb-NO" dirty="0"/>
              <a:t>Where are people from, what experience do they have.</a:t>
            </a:r>
          </a:p>
          <a:p>
            <a:pPr marL="171450" indent="-171450">
              <a:spcBef>
                <a:spcPct val="0"/>
              </a:spcBef>
              <a:buFont typeface="Arial" panose="020B0604020202020204" pitchFamily="34" charset="0"/>
              <a:buChar char="•"/>
            </a:pPr>
            <a:r>
              <a:rPr lang="en-GB" altLang="nb-NO" dirty="0"/>
              <a:t>Calibration on the Doppler logs is like an onion, you only see the outside, but inside there are many layers, you don’t need to see them to use the system, but the more you understand, the better you can ‘tune the system’ </a:t>
            </a:r>
          </a:p>
          <a:p>
            <a:pPr marL="171450" indent="-171450">
              <a:spcBef>
                <a:spcPct val="0"/>
              </a:spcBef>
              <a:buFont typeface="Arial" panose="020B0604020202020204" pitchFamily="34" charset="0"/>
              <a:buChar char="•"/>
            </a:pPr>
            <a:r>
              <a:rPr lang="en-GB" altLang="nb-NO" dirty="0"/>
              <a:t>We are going to look at a number of these layers, and look at what you need to know, and what is nice to know, and a few things which are just information to explain why we have implemented in the way we have</a:t>
            </a:r>
          </a:p>
          <a:p>
            <a:pPr marL="171450" indent="-171450">
              <a:spcBef>
                <a:spcPct val="0"/>
              </a:spcBef>
              <a:buFont typeface="Arial" panose="020B0604020202020204" pitchFamily="34" charset="0"/>
              <a:buChar char="•"/>
            </a:pPr>
            <a:r>
              <a:rPr lang="en-GB" altLang="nb-NO" dirty="0"/>
              <a:t>Speed log expectations has changed in recent years, before it was just another piece of equipment often giving maintenance periods</a:t>
            </a:r>
          </a:p>
          <a:p>
            <a:pPr marL="171450" indent="-171450">
              <a:spcBef>
                <a:spcPct val="0"/>
              </a:spcBef>
              <a:buFont typeface="Arial" panose="020B0604020202020204" pitchFamily="34" charset="0"/>
              <a:buChar char="•"/>
            </a:pPr>
            <a:r>
              <a:rPr lang="en-GB" altLang="nb-NO" dirty="0"/>
              <a:t>Now it is used actively for navigation (</a:t>
            </a:r>
            <a:r>
              <a:rPr lang="en-GB" altLang="nb-NO" dirty="0" err="1"/>
              <a:t>Manouvring</a:t>
            </a:r>
            <a:r>
              <a:rPr lang="en-GB" altLang="nb-NO" dirty="0"/>
              <a:t>) and as the baseline for efficiency calculating</a:t>
            </a:r>
          </a:p>
          <a:p>
            <a:pPr marL="171450" indent="-171450">
              <a:spcBef>
                <a:spcPct val="0"/>
              </a:spcBef>
              <a:buFont typeface="Arial" panose="020B0604020202020204" pitchFamily="34" charset="0"/>
              <a:buChar char="•"/>
            </a:pPr>
            <a:r>
              <a:rPr lang="en-GB" altLang="nb-NO" dirty="0"/>
              <a:t>Simple setup Calibration brings the system within 2% as IMO specified </a:t>
            </a:r>
          </a:p>
          <a:p>
            <a:pPr marL="171450" indent="-171450">
              <a:spcBef>
                <a:spcPct val="0"/>
              </a:spcBef>
              <a:buFont typeface="Arial" panose="020B0604020202020204" pitchFamily="34" charset="0"/>
              <a:buChar char="•"/>
            </a:pPr>
            <a:r>
              <a:rPr lang="en-GB" altLang="nb-NO" dirty="0"/>
              <a:t>Fine tuning of the calibration brings it to within 1%</a:t>
            </a:r>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2</a:t>
            </a:fld>
            <a:endParaRPr lang="en-GB"/>
          </a:p>
        </p:txBody>
      </p:sp>
    </p:spTree>
    <p:extLst>
      <p:ext uri="{BB962C8B-B14F-4D97-AF65-F5344CB8AC3E}">
        <p14:creationId xmlns:p14="http://schemas.microsoft.com/office/powerpoint/2010/main" val="2343520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a:t>
            </a:r>
            <a:endParaRPr lang="en-GB" altLang="nb-NO" b="0" dirty="0"/>
          </a:p>
          <a:p>
            <a:pPr>
              <a:spcBef>
                <a:spcPct val="0"/>
              </a:spcBef>
            </a:pPr>
            <a:r>
              <a:rPr lang="en-GB" altLang="nb-NO" b="0" dirty="0"/>
              <a:t>How to calibrate</a:t>
            </a:r>
          </a:p>
          <a:p>
            <a:pPr>
              <a:spcBef>
                <a:spcPct val="0"/>
              </a:spcBef>
            </a:pPr>
            <a:r>
              <a:rPr lang="en-GB" altLang="nb-NO" b="1" dirty="0"/>
              <a:t>Things to stress</a:t>
            </a:r>
            <a:r>
              <a:rPr lang="en-GB" altLang="nb-NO" dirty="0"/>
              <a:t>:</a:t>
            </a:r>
          </a:p>
          <a:p>
            <a:pPr>
              <a:spcBef>
                <a:spcPct val="0"/>
              </a:spcBef>
            </a:pPr>
            <a:r>
              <a:rPr lang="en-GB" altLang="nb-NO" baseline="0" dirty="0"/>
              <a:t>The simplest way to get an </a:t>
            </a:r>
            <a:r>
              <a:rPr lang="en-GB" altLang="nb-NO" baseline="0" dirty="0" err="1"/>
              <a:t>approx</a:t>
            </a:r>
            <a:r>
              <a:rPr lang="en-GB" altLang="nb-NO" baseline="0" dirty="0"/>
              <a:t> value is to sail at a constant speed and course in an area with no current and press GPS option , this will set the current point for both SOG and STW</a:t>
            </a:r>
          </a:p>
          <a:p>
            <a:pPr>
              <a:spcBef>
                <a:spcPct val="0"/>
              </a:spcBef>
            </a:pPr>
            <a:r>
              <a:rPr lang="en-GB" altLang="nb-NO" baseline="0" dirty="0"/>
              <a:t>SOG should be accurate. STW depends on the current / wind</a:t>
            </a:r>
            <a:endParaRPr lang="en-GB" altLang="nb-NO" dirty="0"/>
          </a:p>
          <a:p>
            <a:pPr>
              <a:spcBef>
                <a:spcPct val="0"/>
              </a:spcBef>
            </a:pPr>
            <a:endParaRPr lang="en-GB" altLang="nb-NO"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20</a:t>
            </a:fld>
            <a:endParaRPr lang="en-GB"/>
          </a:p>
        </p:txBody>
      </p:sp>
    </p:spTree>
    <p:extLst>
      <p:ext uri="{BB962C8B-B14F-4D97-AF65-F5344CB8AC3E}">
        <p14:creationId xmlns:p14="http://schemas.microsoft.com/office/powerpoint/2010/main" val="498869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a:t>
            </a:r>
          </a:p>
          <a:p>
            <a:pPr>
              <a:spcBef>
                <a:spcPct val="0"/>
              </a:spcBef>
            </a:pPr>
            <a:endParaRPr lang="en-GB" altLang="nb-NO" b="0" dirty="0"/>
          </a:p>
          <a:p>
            <a:pPr>
              <a:spcBef>
                <a:spcPct val="0"/>
              </a:spcBef>
            </a:pPr>
            <a:r>
              <a:rPr lang="en-GB" altLang="nb-NO" b="1" dirty="0"/>
              <a:t>Things to stress</a:t>
            </a:r>
            <a:r>
              <a:rPr lang="en-GB" altLang="nb-NO" dirty="0"/>
              <a:t>:</a:t>
            </a:r>
          </a:p>
          <a:p>
            <a:pPr>
              <a:spcBef>
                <a:spcPct val="0"/>
              </a:spcBef>
            </a:pPr>
            <a:r>
              <a:rPr lang="en-GB" altLang="nb-NO" dirty="0"/>
              <a:t>Manually,</a:t>
            </a:r>
            <a:r>
              <a:rPr lang="en-GB" altLang="nb-NO" baseline="0" dirty="0"/>
              <a:t> the speed zone is selected and the real speed , the measured STW ( usually proportionally lower and may get even lower as the </a:t>
            </a:r>
            <a:r>
              <a:rPr lang="en-GB" altLang="nb-NO" baseline="0" dirty="0" err="1"/>
              <a:t>the</a:t>
            </a:r>
            <a:r>
              <a:rPr lang="en-GB" altLang="nb-NO" baseline="0" dirty="0"/>
              <a:t> vessel goes up in speed dragging more water)</a:t>
            </a:r>
          </a:p>
          <a:p>
            <a:pPr>
              <a:spcBef>
                <a:spcPct val="0"/>
              </a:spcBef>
            </a:pPr>
            <a:r>
              <a:rPr lang="en-GB" altLang="nb-NO" baseline="0" dirty="0"/>
              <a:t>And the SOG. </a:t>
            </a:r>
            <a:endParaRPr lang="en-GB" altLang="nb-NO"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21</a:t>
            </a:fld>
            <a:endParaRPr lang="en-GB"/>
          </a:p>
        </p:txBody>
      </p:sp>
    </p:spTree>
    <p:extLst>
      <p:ext uri="{BB962C8B-B14F-4D97-AF65-F5344CB8AC3E}">
        <p14:creationId xmlns:p14="http://schemas.microsoft.com/office/powerpoint/2010/main" val="2099581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a:t>
            </a:r>
          </a:p>
          <a:p>
            <a:pPr>
              <a:spcBef>
                <a:spcPct val="0"/>
              </a:spcBef>
            </a:pPr>
            <a:r>
              <a:rPr lang="en-GB" altLang="nb-NO" b="1" dirty="0"/>
              <a:t>Show ‘Sea test’ calibration</a:t>
            </a:r>
          </a:p>
          <a:p>
            <a:pPr>
              <a:spcBef>
                <a:spcPct val="0"/>
              </a:spcBef>
            </a:pPr>
            <a:endParaRPr lang="en-GB" altLang="nb-NO" b="0" dirty="0"/>
          </a:p>
          <a:p>
            <a:pPr>
              <a:spcBef>
                <a:spcPct val="0"/>
              </a:spcBef>
            </a:pPr>
            <a:r>
              <a:rPr lang="en-GB" altLang="nb-NO" b="1" dirty="0"/>
              <a:t>Things to stress</a:t>
            </a:r>
            <a:r>
              <a:rPr lang="en-GB" altLang="nb-NO" dirty="0"/>
              <a:t>:</a:t>
            </a:r>
          </a:p>
          <a:p>
            <a:pPr>
              <a:spcBef>
                <a:spcPct val="0"/>
              </a:spcBef>
            </a:pPr>
            <a:r>
              <a:rPr lang="en-GB" altLang="nb-NO" dirty="0"/>
              <a:t>Sail along the same leg, but not on the vessels wake. ( it is possible</a:t>
            </a:r>
            <a:r>
              <a:rPr lang="en-GB" altLang="nb-NO" baseline="0" dirty="0"/>
              <a:t> to sail on the same course slightly to one side, but be careful it does not get too deep).</a:t>
            </a:r>
            <a:endParaRPr lang="en-GB" altLang="nb-NO" dirty="0"/>
          </a:p>
          <a:p>
            <a:pPr>
              <a:spcBef>
                <a:spcPct val="0"/>
              </a:spcBef>
            </a:pPr>
            <a:r>
              <a:rPr lang="en-GB" altLang="nb-NO" dirty="0"/>
              <a:t>There is some debate about whether to sail by heading or course, the important thing is to not adjust too much. The difference is not relevant for a 2% spec.</a:t>
            </a:r>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22</a:t>
            </a:fld>
            <a:endParaRPr lang="en-GB"/>
          </a:p>
        </p:txBody>
      </p:sp>
    </p:spTree>
    <p:extLst>
      <p:ext uri="{BB962C8B-B14F-4D97-AF65-F5344CB8AC3E}">
        <p14:creationId xmlns:p14="http://schemas.microsoft.com/office/powerpoint/2010/main" val="3811162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a:t>
            </a:r>
          </a:p>
          <a:p>
            <a:pPr>
              <a:spcBef>
                <a:spcPct val="0"/>
              </a:spcBef>
            </a:pPr>
            <a:r>
              <a:rPr lang="en-GB" altLang="nb-NO" b="1" dirty="0"/>
              <a:t>Status</a:t>
            </a:r>
            <a:r>
              <a:rPr lang="en-GB" altLang="nb-NO" b="1" baseline="0" dirty="0"/>
              <a:t> and sea test</a:t>
            </a:r>
            <a:endParaRPr lang="en-GB" altLang="nb-NO" b="1" dirty="0"/>
          </a:p>
          <a:p>
            <a:pPr>
              <a:spcBef>
                <a:spcPct val="0"/>
              </a:spcBef>
            </a:pPr>
            <a:endParaRPr lang="en-GB" altLang="nb-NO" b="0" dirty="0"/>
          </a:p>
          <a:p>
            <a:pPr>
              <a:spcBef>
                <a:spcPct val="0"/>
              </a:spcBef>
            </a:pPr>
            <a:r>
              <a:rPr lang="en-GB" altLang="nb-NO" b="1" dirty="0"/>
              <a:t>Things to stress</a:t>
            </a:r>
            <a:r>
              <a:rPr lang="en-GB" altLang="nb-NO" dirty="0"/>
              <a:t>:</a:t>
            </a:r>
          </a:p>
          <a:p>
            <a:pPr>
              <a:spcBef>
                <a:spcPct val="0"/>
              </a:spcBef>
            </a:pPr>
            <a:r>
              <a:rPr lang="en-GB" altLang="nb-NO" dirty="0"/>
              <a:t>When running a sea test the distance travelled is shown on the right, this can be compared with the chart. 1NM should be logged per leg (of</a:t>
            </a:r>
            <a:r>
              <a:rPr lang="en-GB" altLang="nb-NO" baseline="0" dirty="0"/>
              <a:t> 1 NM)</a:t>
            </a:r>
            <a:endParaRPr lang="en-GB" altLang="nb-NO" dirty="0"/>
          </a:p>
          <a:p>
            <a:pPr>
              <a:spcBef>
                <a:spcPct val="0"/>
              </a:spcBef>
            </a:pPr>
            <a:r>
              <a:rPr lang="en-GB" altLang="nb-NO" dirty="0"/>
              <a:t>The data can be quality controlled on the right</a:t>
            </a:r>
          </a:p>
          <a:p>
            <a:pPr>
              <a:spcBef>
                <a:spcPct val="0"/>
              </a:spcBef>
            </a:pPr>
            <a:r>
              <a:rPr lang="en-GB" altLang="nb-NO" dirty="0"/>
              <a:t>Check the speeds are stable, and the SOG and GPS are within about 0.2kn</a:t>
            </a:r>
          </a:p>
          <a:p>
            <a:pPr>
              <a:spcBef>
                <a:spcPct val="0"/>
              </a:spcBef>
            </a:pPr>
            <a:r>
              <a:rPr lang="en-GB" altLang="nb-NO" dirty="0"/>
              <a:t>Check the validity</a:t>
            </a:r>
          </a:p>
          <a:p>
            <a:pPr>
              <a:spcBef>
                <a:spcPct val="0"/>
              </a:spcBef>
            </a:pPr>
            <a:r>
              <a:rPr lang="en-GB" altLang="nb-NO" dirty="0"/>
              <a:t>It is possible to calibrate just STW if the water is too deep</a:t>
            </a:r>
          </a:p>
          <a:p>
            <a:pPr>
              <a:spcBef>
                <a:spcPct val="0"/>
              </a:spcBef>
            </a:pPr>
            <a:r>
              <a:rPr lang="en-GB" altLang="nb-NO" dirty="0"/>
              <a:t>If you have a check list to fill in , fill this in and take a photo of the results screen</a:t>
            </a:r>
          </a:p>
          <a:p>
            <a:pPr>
              <a:spcBef>
                <a:spcPct val="0"/>
              </a:spcBef>
            </a:pPr>
            <a:r>
              <a:rPr lang="en-GB" altLang="nb-NO" dirty="0"/>
              <a:t>Make a run that will take at least 5 minutes, (at 20 </a:t>
            </a:r>
            <a:r>
              <a:rPr lang="en-GB" altLang="nb-NO" dirty="0" err="1"/>
              <a:t>kn</a:t>
            </a:r>
            <a:r>
              <a:rPr lang="en-GB" altLang="nb-NO" dirty="0"/>
              <a:t>+ you may need 2NM , at 5kn, only 0.5NM</a:t>
            </a:r>
          </a:p>
          <a:p>
            <a:pPr>
              <a:spcBef>
                <a:spcPct val="0"/>
              </a:spcBef>
            </a:pPr>
            <a:r>
              <a:rPr lang="en-GB" altLang="nb-NO" dirty="0"/>
              <a:t>To do a verification, a single leg is usually ok, but use the Ground and GPS speed, these should be within 2% of each other, some companies allow 5%</a:t>
            </a:r>
          </a:p>
          <a:p>
            <a:pPr>
              <a:spcBef>
                <a:spcPct val="0"/>
              </a:spcBef>
            </a:pPr>
            <a:r>
              <a:rPr lang="en-GB" altLang="nb-NO" dirty="0"/>
              <a:t>If 2 leg verification , then the difference between water ground and GPS are used. </a:t>
            </a:r>
          </a:p>
          <a:p>
            <a:pPr>
              <a:spcBef>
                <a:spcPct val="0"/>
              </a:spcBef>
            </a:pPr>
            <a:r>
              <a:rPr lang="en-GB" altLang="nb-NO" dirty="0"/>
              <a:t>To get less than 1% the conditions need to be very good, calm, low wind</a:t>
            </a:r>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23</a:t>
            </a:fld>
            <a:endParaRPr lang="en-GB"/>
          </a:p>
        </p:txBody>
      </p:sp>
    </p:spTree>
    <p:extLst>
      <p:ext uri="{BB962C8B-B14F-4D97-AF65-F5344CB8AC3E}">
        <p14:creationId xmlns:p14="http://schemas.microsoft.com/office/powerpoint/2010/main" val="3353535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a:t>
            </a:r>
          </a:p>
          <a:p>
            <a:pPr>
              <a:spcBef>
                <a:spcPct val="0"/>
              </a:spcBef>
            </a:pPr>
            <a:r>
              <a:rPr lang="en-GB" altLang="nb-NO" b="0" dirty="0"/>
              <a:t>On many cruise ships 2 systems are mounted quite close to </a:t>
            </a:r>
            <a:r>
              <a:rPr lang="en-GB" altLang="nb-NO" b="0" dirty="0" err="1"/>
              <a:t>eachother</a:t>
            </a:r>
            <a:r>
              <a:rPr lang="en-GB" altLang="nb-NO" b="0" dirty="0"/>
              <a:t>. </a:t>
            </a:r>
          </a:p>
          <a:p>
            <a:pPr>
              <a:spcBef>
                <a:spcPct val="0"/>
              </a:spcBef>
            </a:pPr>
            <a:r>
              <a:rPr lang="en-GB" altLang="nb-NO" b="0" dirty="0"/>
              <a:t>These can be joined so that when one is put in standby, the other turns on,</a:t>
            </a:r>
          </a:p>
          <a:p>
            <a:pPr>
              <a:spcBef>
                <a:spcPct val="0"/>
              </a:spcBef>
            </a:pPr>
            <a:r>
              <a:rPr lang="en-GB" altLang="nb-NO" b="0" dirty="0"/>
              <a:t>This can be used during calibration, set up both systems, and when you reach the end of a leg, swap system, and perform the same leg on the next system.</a:t>
            </a:r>
          </a:p>
          <a:p>
            <a:pPr>
              <a:spcBef>
                <a:spcPct val="0"/>
              </a:spcBef>
            </a:pPr>
            <a:r>
              <a:rPr lang="en-GB" altLang="nb-NO" b="0" dirty="0"/>
              <a:t>In this way only 1 turn for both systems</a:t>
            </a:r>
          </a:p>
          <a:p>
            <a:pPr>
              <a:spcBef>
                <a:spcPct val="0"/>
              </a:spcBef>
            </a:pPr>
            <a:r>
              <a:rPr lang="en-GB" altLang="nb-NO" b="0" dirty="0"/>
              <a:t>Skipper is working on a system to allow to change speed and do more calibrations in the same leg. (see later)</a:t>
            </a:r>
          </a:p>
          <a:p>
            <a:pPr>
              <a:spcBef>
                <a:spcPct val="0"/>
              </a:spcBef>
            </a:pPr>
            <a:r>
              <a:rPr lang="en-GB" altLang="nb-NO" b="1" dirty="0"/>
              <a:t>Things to stress</a:t>
            </a:r>
            <a:r>
              <a:rPr lang="en-GB" altLang="nb-NO" dirty="0"/>
              <a:t>:</a:t>
            </a:r>
          </a:p>
          <a:p>
            <a:pPr>
              <a:spcBef>
                <a:spcPct val="0"/>
              </a:spcBef>
            </a:pPr>
            <a:endParaRPr lang="en-GB" altLang="nb-NO"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24</a:t>
            </a:fld>
            <a:endParaRPr lang="en-GB"/>
          </a:p>
        </p:txBody>
      </p:sp>
    </p:spTree>
    <p:extLst>
      <p:ext uri="{BB962C8B-B14F-4D97-AF65-F5344CB8AC3E}">
        <p14:creationId xmlns:p14="http://schemas.microsoft.com/office/powerpoint/2010/main" val="2750408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a:t>
            </a:r>
          </a:p>
          <a:p>
            <a:pPr>
              <a:spcBef>
                <a:spcPct val="0"/>
              </a:spcBef>
            </a:pPr>
            <a:r>
              <a:rPr lang="en-GB" altLang="nb-NO" b="0" dirty="0"/>
              <a:t>Calibration of Installation angle</a:t>
            </a:r>
          </a:p>
          <a:p>
            <a:pPr>
              <a:spcBef>
                <a:spcPct val="0"/>
              </a:spcBef>
            </a:pPr>
            <a:endParaRPr lang="en-GB" altLang="nb-NO" b="0" dirty="0"/>
          </a:p>
          <a:p>
            <a:pPr>
              <a:spcBef>
                <a:spcPct val="0"/>
              </a:spcBef>
            </a:pPr>
            <a:r>
              <a:rPr lang="en-GB" altLang="nb-NO" b="1" dirty="0"/>
              <a:t>Things to stress</a:t>
            </a:r>
            <a:r>
              <a:rPr lang="en-GB" altLang="nb-NO" dirty="0"/>
              <a:t>:</a:t>
            </a:r>
          </a:p>
          <a:p>
            <a:pPr>
              <a:spcBef>
                <a:spcPct val="0"/>
              </a:spcBef>
            </a:pPr>
            <a:r>
              <a:rPr lang="en-GB" altLang="nb-NO" dirty="0"/>
              <a:t>The sensor may be installed at a slight angle, this rotates</a:t>
            </a:r>
            <a:r>
              <a:rPr lang="en-GB" altLang="nb-NO" baseline="0" dirty="0"/>
              <a:t> all the results. </a:t>
            </a:r>
          </a:p>
          <a:p>
            <a:pPr marL="171724" indent="-171724">
              <a:spcBef>
                <a:spcPct val="0"/>
              </a:spcBef>
              <a:buFontTx/>
              <a:buChar char="-"/>
            </a:pPr>
            <a:r>
              <a:rPr lang="en-GB" altLang="nb-NO" baseline="0" dirty="0"/>
              <a:t>You may also get a slightly different angle on the STW value than on the SOG value. This is due to water being pressed under the bow at that angle.</a:t>
            </a:r>
          </a:p>
          <a:p>
            <a:pPr>
              <a:spcBef>
                <a:spcPct val="0"/>
              </a:spcBef>
            </a:pPr>
            <a:r>
              <a:rPr lang="en-GB" altLang="nb-NO" baseline="0" dirty="0"/>
              <a:t>This can be </a:t>
            </a:r>
            <a:r>
              <a:rPr lang="en-GB" altLang="nb-NO" baseline="0" dirty="0" err="1"/>
              <a:t>separatley</a:t>
            </a:r>
            <a:r>
              <a:rPr lang="en-GB" altLang="nb-NO" baseline="0" dirty="0"/>
              <a:t> compensated for by pressing the ‘|’ in the middle of the page to ‘X’ you can then adjust the parameters separately to give an angle of &lt;0.5 ° </a:t>
            </a:r>
          </a:p>
          <a:p>
            <a:pPr>
              <a:spcBef>
                <a:spcPct val="0"/>
              </a:spcBef>
            </a:pPr>
            <a:endParaRPr lang="en-GB" altLang="nb-NO" baseline="0" dirty="0"/>
          </a:p>
          <a:p>
            <a:pPr>
              <a:spcBef>
                <a:spcPct val="0"/>
              </a:spcBef>
            </a:pPr>
            <a:r>
              <a:rPr lang="en-GB" altLang="nb-NO" baseline="0" dirty="0"/>
              <a:t>Sail in a stable course for at least a minute before adjusting this.</a:t>
            </a:r>
          </a:p>
          <a:p>
            <a:pPr>
              <a:spcBef>
                <a:spcPct val="0"/>
              </a:spcBef>
            </a:pPr>
            <a:r>
              <a:rPr lang="en-GB" altLang="nb-NO" baseline="0" dirty="0"/>
              <a:t>If a sea test has been performed, the table on the right gives expected values for STW. </a:t>
            </a:r>
          </a:p>
          <a:p>
            <a:pPr>
              <a:spcBef>
                <a:spcPct val="0"/>
              </a:spcBef>
            </a:pPr>
            <a:endParaRPr lang="en-GB" altLang="nb-NO" baseline="0"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r>
              <a:rPr lang="en-GB" altLang="nb-NO" dirty="0"/>
              <a:t>The angle </a:t>
            </a:r>
            <a:r>
              <a:rPr lang="en-GB" altLang="nb-NO" dirty="0" err="1"/>
              <a:t>differeence</a:t>
            </a:r>
            <a:r>
              <a:rPr lang="en-GB" altLang="nb-NO" baseline="0" dirty="0"/>
              <a:t> between SOG and STW can vary </a:t>
            </a:r>
            <a:r>
              <a:rPr lang="en-GB" altLang="nb-NO" baseline="0" dirty="0" err="1"/>
              <a:t>considerebly</a:t>
            </a:r>
            <a:r>
              <a:rPr lang="en-GB" altLang="nb-NO" baseline="0" dirty="0"/>
              <a:t> , on large oil tankers , values of up to 15 degrees are seen. Generally it has not been seen that this angle changes with speed or depth, but if this is suspected send data  with a full range of </a:t>
            </a:r>
            <a:r>
              <a:rPr lang="en-GB" altLang="nb-NO" baseline="0" dirty="0" err="1"/>
              <a:t>speedsto</a:t>
            </a:r>
            <a:r>
              <a:rPr lang="en-GB" altLang="nb-NO" baseline="0" dirty="0"/>
              <a:t> skipper. Skipper have tools that can quickly analyse this.</a:t>
            </a:r>
            <a:endParaRPr lang="en-GB" altLang="nb-NO" dirty="0"/>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25</a:t>
            </a:fld>
            <a:endParaRPr lang="en-GB"/>
          </a:p>
        </p:txBody>
      </p:sp>
    </p:spTree>
    <p:extLst>
      <p:ext uri="{BB962C8B-B14F-4D97-AF65-F5344CB8AC3E}">
        <p14:creationId xmlns:p14="http://schemas.microsoft.com/office/powerpoint/2010/main" val="3592932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a:t>
            </a:r>
          </a:p>
          <a:p>
            <a:pPr>
              <a:spcBef>
                <a:spcPct val="0"/>
              </a:spcBef>
            </a:pPr>
            <a:r>
              <a:rPr lang="en-GB" altLang="nb-NO" b="0" dirty="0"/>
              <a:t>Why tilt</a:t>
            </a:r>
          </a:p>
          <a:p>
            <a:pPr>
              <a:spcBef>
                <a:spcPct val="0"/>
              </a:spcBef>
            </a:pPr>
            <a:r>
              <a:rPr lang="en-GB" altLang="nb-NO" b="1" dirty="0"/>
              <a:t>Things to stress</a:t>
            </a:r>
            <a:r>
              <a:rPr lang="en-GB" altLang="nb-NO" dirty="0"/>
              <a:t>:</a:t>
            </a:r>
          </a:p>
          <a:p>
            <a:pPr>
              <a:spcBef>
                <a:spcPct val="0"/>
              </a:spcBef>
            </a:pPr>
            <a:r>
              <a:rPr lang="en-GB" altLang="nb-NO" dirty="0"/>
              <a:t>Not important except for on screen values.</a:t>
            </a:r>
          </a:p>
          <a:p>
            <a:pPr>
              <a:spcBef>
                <a:spcPct val="0"/>
              </a:spcBef>
            </a:pPr>
            <a:r>
              <a:rPr lang="en-GB" altLang="nb-NO" dirty="0"/>
              <a:t>There is no NMEA output of this sensor as it does</a:t>
            </a:r>
            <a:r>
              <a:rPr lang="en-GB" altLang="nb-NO" baseline="0" dirty="0"/>
              <a:t> not </a:t>
            </a:r>
            <a:r>
              <a:rPr lang="en-GB" altLang="nb-NO" baseline="0" dirty="0" err="1"/>
              <a:t>fulfill</a:t>
            </a:r>
            <a:r>
              <a:rPr lang="en-GB" altLang="nb-NO" baseline="0" dirty="0"/>
              <a:t> the full type standards </a:t>
            </a:r>
            <a:endParaRPr lang="en-GB" altLang="nb-NO"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r>
              <a:rPr lang="en-GB" altLang="nb-NO" dirty="0"/>
              <a:t>Previous speed logs have had</a:t>
            </a:r>
            <a:r>
              <a:rPr lang="en-GB" altLang="nb-NO" baseline="0" dirty="0"/>
              <a:t> 3 or 4 beams pointing in </a:t>
            </a:r>
            <a:r>
              <a:rPr lang="en-GB" altLang="nb-NO" baseline="0" dirty="0" err="1"/>
              <a:t>differetn</a:t>
            </a:r>
            <a:r>
              <a:rPr lang="en-GB" altLang="nb-NO" baseline="0" dirty="0"/>
              <a:t> directions. This gives both a forward and backward beams and these can be used to compensate for tilt of the vessel. As one beam tils up, the other tilts down.</a:t>
            </a:r>
          </a:p>
          <a:p>
            <a:pPr>
              <a:spcBef>
                <a:spcPct val="0"/>
              </a:spcBef>
            </a:pPr>
            <a:r>
              <a:rPr lang="en-GB" altLang="nb-NO" baseline="0" dirty="0"/>
              <a:t>The DL2 has 2 beams as the space was required for the secondary DL1 system within the same sensor. The </a:t>
            </a:r>
            <a:r>
              <a:rPr lang="en-GB" altLang="nb-NO" baseline="0" dirty="0" err="1"/>
              <a:t>titl</a:t>
            </a:r>
            <a:r>
              <a:rPr lang="en-GB" altLang="nb-NO" baseline="0" dirty="0"/>
              <a:t> sensor must therefore be used for compensation of tilt of the vessel.</a:t>
            </a:r>
          </a:p>
          <a:p>
            <a:pPr>
              <a:spcBef>
                <a:spcPct val="0"/>
              </a:spcBef>
            </a:pPr>
            <a:r>
              <a:rPr lang="en-GB" altLang="nb-NO" baseline="0" dirty="0"/>
              <a:t>The tilt is measured throughout each ping and sent to the system. This tilt data is also displayed and the horizontal reference can be adjusted so that it measures the vessel tilt as well as the sensor tilt</a:t>
            </a:r>
          </a:p>
          <a:p>
            <a:pPr>
              <a:spcBef>
                <a:spcPct val="0"/>
              </a:spcBef>
            </a:pPr>
            <a:r>
              <a:rPr lang="en-GB" altLang="nb-NO" baseline="0" dirty="0"/>
              <a:t> </a:t>
            </a:r>
            <a:endParaRPr lang="en-GB" altLang="nb-NO" dirty="0"/>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26</a:t>
            </a:fld>
            <a:endParaRPr lang="en-GB"/>
          </a:p>
        </p:txBody>
      </p:sp>
    </p:spTree>
    <p:extLst>
      <p:ext uri="{BB962C8B-B14F-4D97-AF65-F5344CB8AC3E}">
        <p14:creationId xmlns:p14="http://schemas.microsoft.com/office/powerpoint/2010/main" val="1698148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a:t>
            </a:r>
          </a:p>
          <a:p>
            <a:pPr>
              <a:spcBef>
                <a:spcPct val="0"/>
              </a:spcBef>
            </a:pPr>
            <a:endParaRPr lang="en-GB" altLang="nb-NO" b="0" dirty="0"/>
          </a:p>
          <a:p>
            <a:pPr>
              <a:spcBef>
                <a:spcPct val="0"/>
              </a:spcBef>
            </a:pPr>
            <a:r>
              <a:rPr lang="en-GB" altLang="nb-NO" b="1" dirty="0"/>
              <a:t>Things to stress</a:t>
            </a:r>
            <a:r>
              <a:rPr lang="en-GB" altLang="nb-NO" dirty="0"/>
              <a:t>:</a:t>
            </a:r>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27</a:t>
            </a:fld>
            <a:endParaRPr lang="en-GB"/>
          </a:p>
        </p:txBody>
      </p:sp>
    </p:spTree>
    <p:extLst>
      <p:ext uri="{BB962C8B-B14F-4D97-AF65-F5344CB8AC3E}">
        <p14:creationId xmlns:p14="http://schemas.microsoft.com/office/powerpoint/2010/main" val="74572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Multi introduction</a:t>
            </a:r>
          </a:p>
          <a:p>
            <a:pPr>
              <a:spcBef>
                <a:spcPct val="0"/>
              </a:spcBef>
            </a:pPr>
            <a:r>
              <a:rPr lang="en-GB" altLang="nb-NO" b="0" dirty="0"/>
              <a:t>To describe</a:t>
            </a:r>
            <a:r>
              <a:rPr lang="en-GB" altLang="nb-NO" b="0" baseline="0" dirty="0"/>
              <a:t> the topics to be spoken about</a:t>
            </a:r>
            <a:endParaRPr lang="en-GB" altLang="nb-NO" b="0" dirty="0"/>
          </a:p>
          <a:p>
            <a:pPr>
              <a:spcBef>
                <a:spcPct val="0"/>
              </a:spcBef>
            </a:pPr>
            <a:r>
              <a:rPr lang="en-GB" altLang="nb-NO" b="1" dirty="0"/>
              <a:t>Things to stress</a:t>
            </a:r>
            <a:r>
              <a:rPr lang="en-GB" altLang="nb-NO" dirty="0"/>
              <a:t>:</a:t>
            </a:r>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28</a:t>
            </a:fld>
            <a:endParaRPr lang="en-GB"/>
          </a:p>
        </p:txBody>
      </p:sp>
    </p:spTree>
    <p:extLst>
      <p:ext uri="{BB962C8B-B14F-4D97-AF65-F5344CB8AC3E}">
        <p14:creationId xmlns:p14="http://schemas.microsoft.com/office/powerpoint/2010/main" val="3064926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a:t>
            </a:r>
          </a:p>
          <a:p>
            <a:pPr>
              <a:spcBef>
                <a:spcPct val="0"/>
              </a:spcBef>
            </a:pPr>
            <a:r>
              <a:rPr lang="en-GB" altLang="nb-NO" b="0" dirty="0"/>
              <a:t>The principles of getting a more accurate calibration</a:t>
            </a:r>
          </a:p>
          <a:p>
            <a:pPr>
              <a:spcBef>
                <a:spcPct val="0"/>
              </a:spcBef>
            </a:pPr>
            <a:r>
              <a:rPr lang="en-GB" altLang="nb-NO" b="1" dirty="0"/>
              <a:t>Things to stress</a:t>
            </a:r>
            <a:r>
              <a:rPr lang="en-GB" altLang="nb-NO" dirty="0"/>
              <a:t>:</a:t>
            </a:r>
          </a:p>
          <a:p>
            <a:pPr>
              <a:spcBef>
                <a:spcPct val="0"/>
              </a:spcBef>
            </a:pPr>
            <a:r>
              <a:rPr lang="en-GB" altLang="nb-NO" dirty="0"/>
              <a:t>Stable, and careful calibration</a:t>
            </a:r>
          </a:p>
          <a:p>
            <a:pPr>
              <a:spcBef>
                <a:spcPct val="0"/>
              </a:spcBef>
            </a:pPr>
            <a:r>
              <a:rPr lang="en-GB" altLang="nb-NO" dirty="0"/>
              <a:t>Area of stable or no current,</a:t>
            </a:r>
          </a:p>
          <a:p>
            <a:pPr>
              <a:spcBef>
                <a:spcPct val="0"/>
              </a:spcBef>
            </a:pPr>
            <a:r>
              <a:rPr lang="en-GB" altLang="nb-NO" dirty="0"/>
              <a:t>Both legs within a reasonable time, to keep the same conditions of wind and current</a:t>
            </a:r>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29</a:t>
            </a:fld>
            <a:endParaRPr lang="en-GB"/>
          </a:p>
        </p:txBody>
      </p:sp>
    </p:spTree>
    <p:extLst>
      <p:ext uri="{BB962C8B-B14F-4D97-AF65-F5344CB8AC3E}">
        <p14:creationId xmlns:p14="http://schemas.microsoft.com/office/powerpoint/2010/main" val="4213474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Diagnostics menu</a:t>
            </a:r>
          </a:p>
          <a:p>
            <a:pPr marL="0" marR="0" lvl="0" indent="0" algn="l" defTabSz="914400" rtl="0" eaLnBrk="0" fontAlgn="base" latinLnBrk="0" hangingPunct="0">
              <a:lnSpc>
                <a:spcPct val="100000"/>
              </a:lnSpc>
              <a:spcBef>
                <a:spcPct val="0"/>
              </a:spcBef>
              <a:spcAft>
                <a:spcPct val="0"/>
              </a:spcAft>
              <a:buClrTx/>
              <a:buSzTx/>
              <a:buFontTx/>
              <a:buNone/>
              <a:tabLst/>
              <a:defRPr/>
            </a:pPr>
            <a:r>
              <a:rPr lang="en-GB" altLang="nb-NO" dirty="0"/>
              <a:t>What factors influence the accuracy of a speed log? And how can we remove them.</a:t>
            </a:r>
          </a:p>
          <a:p>
            <a:pPr marL="0" marR="0" lvl="0" indent="0" algn="l" defTabSz="914400" rtl="0" eaLnBrk="0" fontAlgn="base" latinLnBrk="0" hangingPunct="0">
              <a:lnSpc>
                <a:spcPct val="100000"/>
              </a:lnSpc>
              <a:spcBef>
                <a:spcPct val="0"/>
              </a:spcBef>
              <a:spcAft>
                <a:spcPct val="0"/>
              </a:spcAft>
              <a:buClrTx/>
              <a:buSzTx/>
              <a:buFontTx/>
              <a:buNone/>
              <a:tabLst/>
              <a:defRPr/>
            </a:pPr>
            <a:r>
              <a:rPr lang="en-GB" altLang="nb-NO" dirty="0"/>
              <a:t>The difficult part to measure is STW, SOG is much more stable</a:t>
            </a:r>
          </a:p>
          <a:p>
            <a:pPr marL="171450" marR="0" lvl="0" indent="-171450" algn="l" defTabSz="914400" rtl="0" eaLnBrk="0" fontAlgn="base" latinLnBrk="0" hangingPunct="0">
              <a:lnSpc>
                <a:spcPct val="100000"/>
              </a:lnSpc>
              <a:spcBef>
                <a:spcPct val="0"/>
              </a:spcBef>
              <a:spcAft>
                <a:spcPct val="0"/>
              </a:spcAft>
              <a:buClrTx/>
              <a:buSzTx/>
              <a:buFontTx/>
              <a:buChar char="-"/>
              <a:tabLst/>
              <a:defRPr/>
            </a:pPr>
            <a:r>
              <a:rPr lang="en-GB" altLang="nb-NO" dirty="0"/>
              <a:t>The most important factor is the flow of water around the sensor</a:t>
            </a:r>
          </a:p>
          <a:p>
            <a:pPr marL="171450" marR="0" lvl="0" indent="-171450" algn="l" defTabSz="914400" rtl="0" eaLnBrk="0" fontAlgn="base" latinLnBrk="0" hangingPunct="0">
              <a:lnSpc>
                <a:spcPct val="100000"/>
              </a:lnSpc>
              <a:spcBef>
                <a:spcPct val="0"/>
              </a:spcBef>
              <a:spcAft>
                <a:spcPct val="0"/>
              </a:spcAft>
              <a:buClrTx/>
              <a:buSzTx/>
              <a:buFontTx/>
              <a:buChar char="-"/>
              <a:tabLst/>
              <a:defRPr/>
            </a:pPr>
            <a:r>
              <a:rPr lang="en-GB" altLang="nb-NO" dirty="0"/>
              <a:t>Each hull is different, the position of the sensor can make a lot of difference</a:t>
            </a:r>
          </a:p>
          <a:p>
            <a:pPr marL="171450" marR="0" lvl="0" indent="-171450" algn="l" defTabSz="914400" rtl="0" eaLnBrk="0" fontAlgn="base" latinLnBrk="0" hangingPunct="0">
              <a:lnSpc>
                <a:spcPct val="100000"/>
              </a:lnSpc>
              <a:spcBef>
                <a:spcPct val="0"/>
              </a:spcBef>
              <a:spcAft>
                <a:spcPct val="0"/>
              </a:spcAft>
              <a:buClrTx/>
              <a:buSzTx/>
              <a:buFontTx/>
              <a:buChar char="-"/>
              <a:tabLst/>
              <a:defRPr/>
            </a:pPr>
            <a:r>
              <a:rPr lang="en-GB" altLang="nb-NO" dirty="0"/>
              <a:t>The angle of the sensor</a:t>
            </a:r>
          </a:p>
          <a:p>
            <a:pPr marL="171450" marR="0" lvl="0" indent="-171450" algn="l" defTabSz="914400" rtl="0" eaLnBrk="0" fontAlgn="base" latinLnBrk="0" hangingPunct="0">
              <a:lnSpc>
                <a:spcPct val="100000"/>
              </a:lnSpc>
              <a:spcBef>
                <a:spcPct val="0"/>
              </a:spcBef>
              <a:spcAft>
                <a:spcPct val="0"/>
              </a:spcAft>
              <a:buClrTx/>
              <a:buSzTx/>
              <a:buFontTx/>
              <a:buChar char="-"/>
              <a:tabLst/>
              <a:defRPr/>
            </a:pPr>
            <a:r>
              <a:rPr lang="en-GB" altLang="nb-NO" dirty="0"/>
              <a:t>The flow of water is different near the hull and further away, where does the sensor measure, this changes over time with the growth on the hull</a:t>
            </a:r>
          </a:p>
          <a:p>
            <a:pPr marL="171450" marR="0" lvl="0" indent="-171450" algn="l" defTabSz="914400" rtl="0" eaLnBrk="0" fontAlgn="base" latinLnBrk="0" hangingPunct="0">
              <a:lnSpc>
                <a:spcPct val="100000"/>
              </a:lnSpc>
              <a:spcBef>
                <a:spcPct val="0"/>
              </a:spcBef>
              <a:spcAft>
                <a:spcPct val="0"/>
              </a:spcAft>
              <a:buClrTx/>
              <a:buSzTx/>
              <a:buFontTx/>
              <a:buChar char="-"/>
              <a:tabLst/>
              <a:defRPr/>
            </a:pPr>
            <a:r>
              <a:rPr lang="en-GB" altLang="nb-NO" dirty="0"/>
              <a:t>The EML measures very close, The Doppler can measure very close at high frequencies or further out with lower frequencies</a:t>
            </a:r>
          </a:p>
          <a:p>
            <a:pPr>
              <a:spcBef>
                <a:spcPct val="0"/>
              </a:spcBef>
            </a:pPr>
            <a:endParaRPr lang="en-GB" altLang="nb-NO" b="0" dirty="0"/>
          </a:p>
          <a:p>
            <a:pPr>
              <a:spcBef>
                <a:spcPct val="0"/>
              </a:spcBef>
            </a:pPr>
            <a:r>
              <a:rPr lang="en-GB" altLang="nb-NO" b="1" dirty="0"/>
              <a:t>Things to stress</a:t>
            </a:r>
            <a:r>
              <a:rPr lang="en-GB" altLang="nb-NO" dirty="0"/>
              <a:t>:</a:t>
            </a:r>
          </a:p>
          <a:p>
            <a:pPr marL="171450" indent="-171450">
              <a:spcBef>
                <a:spcPct val="0"/>
              </a:spcBef>
              <a:buFontTx/>
              <a:buChar char="-"/>
            </a:pPr>
            <a:r>
              <a:rPr lang="en-GB" altLang="nb-NO" dirty="0"/>
              <a:t>Angle of sensor</a:t>
            </a:r>
          </a:p>
          <a:p>
            <a:pPr marL="171450" indent="-171450">
              <a:spcBef>
                <a:spcPct val="0"/>
              </a:spcBef>
              <a:buFontTx/>
              <a:buChar char="-"/>
            </a:pPr>
            <a:r>
              <a:rPr lang="en-GB" altLang="nb-NO" dirty="0"/>
              <a:t>Angle of the water flowing past</a:t>
            </a:r>
          </a:p>
          <a:p>
            <a:pPr marL="171450" indent="-171450">
              <a:spcBef>
                <a:spcPct val="0"/>
              </a:spcBef>
              <a:buFontTx/>
              <a:buChar char="-"/>
            </a:pPr>
            <a:r>
              <a:rPr lang="en-GB" altLang="nb-NO" dirty="0"/>
              <a:t>The stability of the water flowing past</a:t>
            </a:r>
          </a:p>
          <a:p>
            <a:pPr marL="171450" indent="-171450">
              <a:spcBef>
                <a:spcPct val="0"/>
              </a:spcBef>
              <a:buFontTx/>
              <a:buChar char="-"/>
            </a:pPr>
            <a:r>
              <a:rPr lang="en-GB" altLang="nb-NO" dirty="0"/>
              <a:t>Growth</a:t>
            </a:r>
          </a:p>
          <a:p>
            <a:pPr marL="171450" indent="-171450">
              <a:spcBef>
                <a:spcPct val="0"/>
              </a:spcBef>
              <a:buFontTx/>
              <a:buChar char="-"/>
            </a:pPr>
            <a:r>
              <a:rPr lang="en-GB" altLang="nb-NO" dirty="0"/>
              <a:t>Squat effect is an interesting example where shallow water causes a suction (low pressure) under the vessel this can lead to </a:t>
            </a:r>
          </a:p>
          <a:p>
            <a:pPr marL="171450" indent="-171450">
              <a:spcBef>
                <a:spcPct val="0"/>
              </a:spcBef>
              <a:buFontTx/>
              <a:buChar char="-"/>
            </a:pPr>
            <a:r>
              <a:rPr lang="en-GB" altLang="nb-NO" dirty="0"/>
              <a:t>Jet streams of water, moving much faster.</a:t>
            </a:r>
          </a:p>
          <a:p>
            <a:pPr>
              <a:spcBef>
                <a:spcPct val="0"/>
              </a:spcBef>
            </a:pPr>
            <a:endParaRPr lang="en-GB" altLang="nb-NO"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3</a:t>
            </a:fld>
            <a:endParaRPr lang="en-GB"/>
          </a:p>
        </p:txBody>
      </p:sp>
    </p:spTree>
    <p:extLst>
      <p:ext uri="{BB962C8B-B14F-4D97-AF65-F5344CB8AC3E}">
        <p14:creationId xmlns:p14="http://schemas.microsoft.com/office/powerpoint/2010/main" val="16800941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a:t>
            </a:r>
          </a:p>
          <a:p>
            <a:pPr>
              <a:spcBef>
                <a:spcPct val="0"/>
              </a:spcBef>
            </a:pPr>
            <a:r>
              <a:rPr lang="en-GB" altLang="nb-NO" b="0" dirty="0"/>
              <a:t>To show the </a:t>
            </a:r>
            <a:r>
              <a:rPr lang="en-GB" altLang="nb-NO" b="0" dirty="0" err="1"/>
              <a:t>dofferences</a:t>
            </a:r>
            <a:r>
              <a:rPr lang="en-GB" altLang="nb-NO" b="0" dirty="0"/>
              <a:t> of the 2 DL systems </a:t>
            </a:r>
          </a:p>
          <a:p>
            <a:pPr>
              <a:spcBef>
                <a:spcPct val="0"/>
              </a:spcBef>
            </a:pPr>
            <a:r>
              <a:rPr lang="en-GB" altLang="nb-NO" b="1" dirty="0"/>
              <a:t>Things to stress</a:t>
            </a:r>
            <a:endParaRPr lang="en-GB" altLang="nb-NO" b="0" dirty="0"/>
          </a:p>
          <a:p>
            <a:pPr>
              <a:spcBef>
                <a:spcPct val="0"/>
              </a:spcBef>
            </a:pPr>
            <a:r>
              <a:rPr lang="en-GB" altLang="nb-NO" dirty="0"/>
              <a:t>DL2 is generally lower noise and more accurate due to digital processing, but only has 2 beams</a:t>
            </a:r>
          </a:p>
          <a:p>
            <a:pPr>
              <a:spcBef>
                <a:spcPct val="0"/>
              </a:spcBef>
            </a:pPr>
            <a:r>
              <a:rPr lang="en-GB" altLang="nb-NO" dirty="0"/>
              <a:t>DL850-270 has 3 beams as its only advantage. But this simplifies calibration</a:t>
            </a:r>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30</a:t>
            </a:fld>
            <a:endParaRPr lang="en-GB"/>
          </a:p>
        </p:txBody>
      </p:sp>
    </p:spTree>
    <p:extLst>
      <p:ext uri="{BB962C8B-B14F-4D97-AF65-F5344CB8AC3E}">
        <p14:creationId xmlns:p14="http://schemas.microsoft.com/office/powerpoint/2010/main" val="364162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a:t>
            </a:r>
          </a:p>
          <a:p>
            <a:pPr>
              <a:spcBef>
                <a:spcPct val="0"/>
              </a:spcBef>
            </a:pPr>
            <a:r>
              <a:rPr lang="en-GB" altLang="nb-NO" b="0" dirty="0"/>
              <a:t>Why we have frequencies and what they do to the accuracy</a:t>
            </a:r>
          </a:p>
          <a:p>
            <a:pPr>
              <a:spcBef>
                <a:spcPct val="0"/>
              </a:spcBef>
            </a:pPr>
            <a:r>
              <a:rPr lang="en-GB" altLang="nb-NO" b="1" dirty="0"/>
              <a:t>Things to stress</a:t>
            </a:r>
            <a:endParaRPr lang="en-GB" altLang="nb-NO" b="0" dirty="0"/>
          </a:p>
          <a:p>
            <a:pPr marL="0" marR="0" lvl="0" indent="0" algn="l" defTabSz="914400" rtl="0" eaLnBrk="0" fontAlgn="base" latinLnBrk="0" hangingPunct="0">
              <a:lnSpc>
                <a:spcPct val="100000"/>
              </a:lnSpc>
              <a:spcBef>
                <a:spcPct val="0"/>
              </a:spcBef>
              <a:spcAft>
                <a:spcPct val="0"/>
              </a:spcAft>
              <a:buClrTx/>
              <a:buSzTx/>
              <a:buFontTx/>
              <a:buNone/>
              <a:tabLst/>
              <a:defRPr/>
            </a:pPr>
            <a:r>
              <a:rPr lang="en-GB" altLang="nb-NO" b="0" dirty="0"/>
              <a:t>Having more frequencies, means more calibrations</a:t>
            </a:r>
          </a:p>
          <a:p>
            <a:pPr>
              <a:spcBef>
                <a:spcPct val="0"/>
              </a:spcBef>
            </a:pPr>
            <a:endParaRPr lang="en-GB" altLang="nb-NO"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31</a:t>
            </a:fld>
            <a:endParaRPr lang="en-GB"/>
          </a:p>
        </p:txBody>
      </p:sp>
    </p:spTree>
    <p:extLst>
      <p:ext uri="{BB962C8B-B14F-4D97-AF65-F5344CB8AC3E}">
        <p14:creationId xmlns:p14="http://schemas.microsoft.com/office/powerpoint/2010/main" val="3659800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a:t>
            </a:r>
          </a:p>
          <a:p>
            <a:pPr>
              <a:spcBef>
                <a:spcPct val="0"/>
              </a:spcBef>
            </a:pPr>
            <a:r>
              <a:rPr lang="en-GB" altLang="nb-NO" b="0" dirty="0"/>
              <a:t>To show how the design effects calibration</a:t>
            </a:r>
          </a:p>
          <a:p>
            <a:pPr>
              <a:spcBef>
                <a:spcPct val="0"/>
              </a:spcBef>
            </a:pPr>
            <a:r>
              <a:rPr lang="en-GB" altLang="nb-NO" b="1" dirty="0"/>
              <a:t>Things to stress</a:t>
            </a:r>
            <a:endParaRPr lang="en-GB" altLang="nb-NO" b="0" dirty="0"/>
          </a:p>
          <a:p>
            <a:pPr>
              <a:spcBef>
                <a:spcPct val="0"/>
              </a:spcBef>
            </a:pPr>
            <a:r>
              <a:rPr lang="en-GB" altLang="nb-NO" dirty="0"/>
              <a:t>Although there are a number of calibrations, these are all set automatically, when 1 changes the other changes </a:t>
            </a:r>
            <a:r>
              <a:rPr lang="en-GB" altLang="nb-NO" dirty="0" err="1"/>
              <a:t>proportionatly</a:t>
            </a:r>
            <a:r>
              <a:rPr lang="en-GB" altLang="nb-NO" dirty="0"/>
              <a:t>.</a:t>
            </a:r>
          </a:p>
          <a:p>
            <a:pPr>
              <a:spcBef>
                <a:spcPct val="0"/>
              </a:spcBef>
            </a:pPr>
            <a:r>
              <a:rPr lang="en-GB" altLang="nb-NO" dirty="0"/>
              <a:t>If one of them is wrong it is possible to change just that one.</a:t>
            </a:r>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32</a:t>
            </a:fld>
            <a:endParaRPr lang="en-GB"/>
          </a:p>
        </p:txBody>
      </p:sp>
    </p:spTree>
    <p:extLst>
      <p:ext uri="{BB962C8B-B14F-4D97-AF65-F5344CB8AC3E}">
        <p14:creationId xmlns:p14="http://schemas.microsoft.com/office/powerpoint/2010/main" val="3990568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a:t>
            </a:r>
          </a:p>
          <a:p>
            <a:pPr>
              <a:spcBef>
                <a:spcPct val="0"/>
              </a:spcBef>
            </a:pPr>
            <a:r>
              <a:rPr lang="en-GB" altLang="nb-NO" b="0" dirty="0"/>
              <a:t>Show the differences between DL850 (3 beams) and DL2 (2 beams)</a:t>
            </a:r>
          </a:p>
          <a:p>
            <a:pPr>
              <a:spcBef>
                <a:spcPct val="0"/>
              </a:spcBef>
            </a:pPr>
            <a:r>
              <a:rPr lang="en-GB" altLang="nb-NO" b="1" dirty="0"/>
              <a:t>Things to stress</a:t>
            </a:r>
            <a:endParaRPr lang="en-GB" altLang="nb-NO" b="0" dirty="0"/>
          </a:p>
          <a:p>
            <a:pPr>
              <a:spcBef>
                <a:spcPct val="0"/>
              </a:spcBef>
            </a:pPr>
            <a:r>
              <a:rPr lang="en-GB" altLang="nb-NO" b="0" i="1" dirty="0"/>
              <a:t>The Beams do not point in the movement direction of the water</a:t>
            </a:r>
            <a:r>
              <a:rPr lang="en-GB" altLang="nb-NO" dirty="0"/>
              <a:t> :With 2 beams, they measure on X and Y axis at 30 degrees from vertical. As the angle changes you get a difference in the speed. If the water crosses the beam at a right angle you do not measure anything, if it travels along the beam you get a large signal. 30 degrees gives a horizontal speed correction factor of about 0.5 . i.e. you measure half the speed. A tilt will have a direct result on the speed. By measuring tilt, you can correct for this per ping and the long term average tilt offset. Generally average wave movement will average out to zero, but not ships tilt offset must be corrected with tilt sensor or calibration. As this changes with ships loading, the tilt sensor is necessary.  </a:t>
            </a:r>
          </a:p>
          <a:p>
            <a:pPr>
              <a:spcBef>
                <a:spcPct val="0"/>
              </a:spcBef>
            </a:pPr>
            <a:r>
              <a:rPr lang="en-GB" altLang="nb-NO" i="1" dirty="0"/>
              <a:t>Tilt can be averaged out with 3 beam system but not 2, you need a tilt sensor: </a:t>
            </a:r>
            <a:r>
              <a:rPr lang="en-GB" altLang="nb-NO" dirty="0"/>
              <a:t>If you have beams in opposite directions, one will show too much speed, the other too little and it can be averaged out (DL1). </a:t>
            </a:r>
          </a:p>
          <a:p>
            <a:pPr>
              <a:spcBef>
                <a:spcPct val="0"/>
              </a:spcBef>
            </a:pPr>
            <a:r>
              <a:rPr lang="en-GB" altLang="nb-NO" dirty="0"/>
              <a:t>Vertical water can cause issues: If water is not pushed horizontally, but also vertically, then the vertical component will not be measured, and this will effect the angle of the speed. (STW installation angle) This has to be calibrated. As the vertical component may change at different speeds this is measured at each speed. Generally the component is the same at most speeds,</a:t>
            </a:r>
          </a:p>
          <a:p>
            <a:pPr>
              <a:spcBef>
                <a:spcPct val="0"/>
              </a:spcBef>
            </a:pPr>
            <a:r>
              <a:rPr lang="en-GB" altLang="nb-NO" i="1" dirty="0"/>
              <a:t>Measure on the same uniform piece of water / current</a:t>
            </a:r>
            <a:r>
              <a:rPr lang="en-GB" altLang="nb-NO" dirty="0"/>
              <a:t>: On a 3 beam system you have an element in all directions, and tilt cancels itself out, but only if you measure on a current that is even. If it is different in the different beams, then you will have an error</a:t>
            </a:r>
          </a:p>
          <a:p>
            <a:pPr>
              <a:spcBef>
                <a:spcPct val="0"/>
              </a:spcBef>
            </a:pPr>
            <a:endParaRPr lang="en-GB" altLang="nb-NO"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33</a:t>
            </a:fld>
            <a:endParaRPr lang="en-GB"/>
          </a:p>
        </p:txBody>
      </p:sp>
    </p:spTree>
    <p:extLst>
      <p:ext uri="{BB962C8B-B14F-4D97-AF65-F5344CB8AC3E}">
        <p14:creationId xmlns:p14="http://schemas.microsoft.com/office/powerpoint/2010/main" val="4037754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a:t>
            </a:r>
          </a:p>
          <a:p>
            <a:pPr>
              <a:spcBef>
                <a:spcPct val="0"/>
              </a:spcBef>
            </a:pPr>
            <a:r>
              <a:rPr lang="en-GB" altLang="nb-NO" b="1" dirty="0"/>
              <a:t>Future calibration</a:t>
            </a:r>
          </a:p>
          <a:p>
            <a:pPr>
              <a:spcBef>
                <a:spcPct val="0"/>
              </a:spcBef>
            </a:pPr>
            <a:endParaRPr lang="en-GB" altLang="nb-NO" b="0" dirty="0"/>
          </a:p>
          <a:p>
            <a:pPr>
              <a:spcBef>
                <a:spcPct val="0"/>
              </a:spcBef>
            </a:pPr>
            <a:r>
              <a:rPr lang="en-GB" altLang="nb-NO" b="1" dirty="0"/>
              <a:t>Things to stress</a:t>
            </a:r>
            <a:endParaRPr lang="en-GB" altLang="nb-NO" b="0" dirty="0"/>
          </a:p>
          <a:p>
            <a:pPr>
              <a:spcBef>
                <a:spcPct val="0"/>
              </a:spcBef>
            </a:pPr>
            <a:r>
              <a:rPr lang="en-GB" altLang="nb-NO" b="0" dirty="0"/>
              <a:t>1 beam can measure a value along the beam</a:t>
            </a:r>
          </a:p>
          <a:p>
            <a:pPr>
              <a:spcBef>
                <a:spcPct val="0"/>
              </a:spcBef>
            </a:pPr>
            <a:r>
              <a:rPr lang="en-GB" altLang="nb-NO" b="0" dirty="0"/>
              <a:t>2 beams can measure a 2D surface, if you assume the vertical component is zero, then this also works in a 3D environment</a:t>
            </a:r>
          </a:p>
          <a:p>
            <a:pPr>
              <a:spcBef>
                <a:spcPct val="0"/>
              </a:spcBef>
            </a:pPr>
            <a:r>
              <a:rPr lang="en-GB" altLang="nb-NO" b="0" dirty="0"/>
              <a:t>3 beams can measure a 3D volume, even a vertical movement</a:t>
            </a:r>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34</a:t>
            </a:fld>
            <a:endParaRPr lang="en-GB"/>
          </a:p>
        </p:txBody>
      </p:sp>
    </p:spTree>
    <p:extLst>
      <p:ext uri="{BB962C8B-B14F-4D97-AF65-F5344CB8AC3E}">
        <p14:creationId xmlns:p14="http://schemas.microsoft.com/office/powerpoint/2010/main" val="27004562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a:t>
            </a:r>
          </a:p>
          <a:p>
            <a:pPr>
              <a:spcBef>
                <a:spcPct val="0"/>
              </a:spcBef>
            </a:pPr>
            <a:endParaRPr lang="en-GB" altLang="nb-NO" b="0" dirty="0"/>
          </a:p>
          <a:p>
            <a:pPr>
              <a:spcBef>
                <a:spcPct val="0"/>
              </a:spcBef>
            </a:pPr>
            <a:r>
              <a:rPr lang="en-GB" altLang="nb-NO" b="1" dirty="0"/>
              <a:t>Things to stress</a:t>
            </a:r>
            <a:endParaRPr lang="en-GB" altLang="nb-NO" b="0" dirty="0"/>
          </a:p>
          <a:p>
            <a:pPr>
              <a:spcBef>
                <a:spcPct val="0"/>
              </a:spcBef>
            </a:pPr>
            <a:endParaRPr lang="en-GB" altLang="nb-NO" b="1"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35</a:t>
            </a:fld>
            <a:endParaRPr lang="en-GB"/>
          </a:p>
        </p:txBody>
      </p:sp>
    </p:spTree>
    <p:extLst>
      <p:ext uri="{BB962C8B-B14F-4D97-AF65-F5344CB8AC3E}">
        <p14:creationId xmlns:p14="http://schemas.microsoft.com/office/powerpoint/2010/main" val="6220981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a:t>
            </a:r>
          </a:p>
          <a:p>
            <a:pPr>
              <a:spcBef>
                <a:spcPct val="0"/>
              </a:spcBef>
            </a:pPr>
            <a:r>
              <a:rPr lang="en-GB" altLang="nb-NO" b="1" dirty="0"/>
              <a:t>Future calibration</a:t>
            </a:r>
          </a:p>
          <a:p>
            <a:pPr>
              <a:spcBef>
                <a:spcPct val="0"/>
              </a:spcBef>
            </a:pPr>
            <a:endParaRPr lang="en-GB" altLang="nb-NO" b="0" dirty="0"/>
          </a:p>
          <a:p>
            <a:pPr>
              <a:spcBef>
                <a:spcPct val="0"/>
              </a:spcBef>
            </a:pPr>
            <a:r>
              <a:rPr lang="en-GB" altLang="nb-NO" b="1" dirty="0"/>
              <a:t>Things to stress</a:t>
            </a:r>
            <a:endParaRPr lang="en-GB" altLang="nb-NO" b="0" dirty="0"/>
          </a:p>
          <a:p>
            <a:pPr>
              <a:spcBef>
                <a:spcPct val="0"/>
              </a:spcBef>
            </a:pPr>
            <a:endParaRPr lang="en-GB" altLang="nb-NO" b="1"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36</a:t>
            </a:fld>
            <a:endParaRPr lang="en-GB"/>
          </a:p>
        </p:txBody>
      </p:sp>
    </p:spTree>
    <p:extLst>
      <p:ext uri="{BB962C8B-B14F-4D97-AF65-F5344CB8AC3E}">
        <p14:creationId xmlns:p14="http://schemas.microsoft.com/office/powerpoint/2010/main" val="30051783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a:t>
            </a:r>
          </a:p>
          <a:p>
            <a:pPr>
              <a:spcBef>
                <a:spcPct val="0"/>
              </a:spcBef>
            </a:pPr>
            <a:endParaRPr lang="en-GB" altLang="nb-NO" b="1" dirty="0"/>
          </a:p>
          <a:p>
            <a:pPr>
              <a:spcBef>
                <a:spcPct val="0"/>
              </a:spcBef>
            </a:pPr>
            <a:r>
              <a:rPr lang="en-GB" altLang="nb-NO" b="0" dirty="0"/>
              <a:t>There are 2 speed tables for STW. Hi and Lo frequency</a:t>
            </a:r>
          </a:p>
          <a:p>
            <a:pPr>
              <a:spcBef>
                <a:spcPct val="0"/>
              </a:spcBef>
            </a:pPr>
            <a:r>
              <a:rPr lang="en-GB" altLang="nb-NO" b="0" dirty="0"/>
              <a:t>The sea test will calibrate both. </a:t>
            </a:r>
          </a:p>
          <a:p>
            <a:pPr>
              <a:spcBef>
                <a:spcPct val="0"/>
              </a:spcBef>
            </a:pPr>
            <a:r>
              <a:rPr lang="en-GB" altLang="nb-NO" b="0" dirty="0"/>
              <a:t>Manual will adjust both </a:t>
            </a:r>
            <a:r>
              <a:rPr lang="en-GB" altLang="nb-NO" b="0" dirty="0" err="1"/>
              <a:t>proportionatly</a:t>
            </a:r>
            <a:endParaRPr lang="en-GB" altLang="nb-NO" b="0" dirty="0"/>
          </a:p>
          <a:p>
            <a:pPr>
              <a:spcBef>
                <a:spcPct val="0"/>
              </a:spcBef>
            </a:pPr>
            <a:r>
              <a:rPr lang="en-GB" altLang="nb-NO" b="0" dirty="0"/>
              <a:t>It is normally not necessary, but it is possible to adjust the low frequency, by changing the system to measure on low frequency and then check the calibration.</a:t>
            </a:r>
          </a:p>
          <a:p>
            <a:pPr>
              <a:spcBef>
                <a:spcPct val="0"/>
              </a:spcBef>
            </a:pPr>
            <a:r>
              <a:rPr lang="en-GB" altLang="nb-NO" b="1" dirty="0"/>
              <a:t>Things to stress</a:t>
            </a:r>
            <a:endParaRPr lang="en-GB" altLang="nb-NO" b="0" dirty="0"/>
          </a:p>
          <a:p>
            <a:pPr>
              <a:spcBef>
                <a:spcPct val="0"/>
              </a:spcBef>
            </a:pPr>
            <a:endParaRPr lang="en-GB" altLang="nb-NO" b="1"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37</a:t>
            </a:fld>
            <a:endParaRPr lang="en-GB"/>
          </a:p>
        </p:txBody>
      </p:sp>
    </p:spTree>
    <p:extLst>
      <p:ext uri="{BB962C8B-B14F-4D97-AF65-F5344CB8AC3E}">
        <p14:creationId xmlns:p14="http://schemas.microsoft.com/office/powerpoint/2010/main" val="39360882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a:t>
            </a:r>
          </a:p>
          <a:p>
            <a:pPr>
              <a:spcBef>
                <a:spcPct val="0"/>
              </a:spcBef>
            </a:pPr>
            <a:r>
              <a:rPr lang="en-GB" altLang="nb-NO" b="1"/>
              <a:t>Things </a:t>
            </a:r>
            <a:r>
              <a:rPr lang="en-GB" altLang="nb-NO" b="1" dirty="0"/>
              <a:t>to stress</a:t>
            </a:r>
            <a:r>
              <a:rPr lang="en-GB" altLang="nb-NO" dirty="0"/>
              <a:t>:</a:t>
            </a:r>
          </a:p>
          <a:p>
            <a:pPr>
              <a:spcBef>
                <a:spcPct val="0"/>
              </a:spcBef>
            </a:pPr>
            <a:endParaRPr lang="en-GB" altLang="nb-NO"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38</a:t>
            </a:fld>
            <a:endParaRPr lang="en-GB"/>
          </a:p>
        </p:txBody>
      </p:sp>
    </p:spTree>
    <p:extLst>
      <p:ext uri="{BB962C8B-B14F-4D97-AF65-F5344CB8AC3E}">
        <p14:creationId xmlns:p14="http://schemas.microsoft.com/office/powerpoint/2010/main" val="1698148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a:t>
            </a:r>
          </a:p>
          <a:p>
            <a:pPr>
              <a:spcBef>
                <a:spcPct val="0"/>
              </a:spcBef>
            </a:pPr>
            <a:r>
              <a:rPr lang="en-GB" altLang="nb-NO" b="1"/>
              <a:t>Things </a:t>
            </a:r>
            <a:r>
              <a:rPr lang="en-GB" altLang="nb-NO" b="1" dirty="0"/>
              <a:t>to stress</a:t>
            </a:r>
            <a:r>
              <a:rPr lang="en-GB" altLang="nb-NO" dirty="0"/>
              <a:t>:</a:t>
            </a:r>
          </a:p>
          <a:p>
            <a:pPr>
              <a:spcBef>
                <a:spcPct val="0"/>
              </a:spcBef>
            </a:pPr>
            <a:endParaRPr lang="en-GB" altLang="nb-NO"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39</a:t>
            </a:fld>
            <a:endParaRPr lang="en-GB"/>
          </a:p>
        </p:txBody>
      </p:sp>
    </p:spTree>
    <p:extLst>
      <p:ext uri="{BB962C8B-B14F-4D97-AF65-F5344CB8AC3E}">
        <p14:creationId xmlns:p14="http://schemas.microsoft.com/office/powerpoint/2010/main" val="2804785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Diagnostics menu</a:t>
            </a:r>
          </a:p>
          <a:p>
            <a:pPr>
              <a:spcBef>
                <a:spcPct val="0"/>
              </a:spcBef>
            </a:pPr>
            <a:r>
              <a:rPr lang="en-GB" altLang="nb-NO" b="0" dirty="0"/>
              <a:t>The Electrical mounting</a:t>
            </a:r>
          </a:p>
          <a:p>
            <a:pPr>
              <a:spcBef>
                <a:spcPct val="0"/>
              </a:spcBef>
            </a:pPr>
            <a:r>
              <a:rPr lang="en-GB" altLang="nb-NO" b="0" dirty="0"/>
              <a:t>Bad and good cabling ( cable thickness, shielding, running through noisy areas), stable power supplies, grounding</a:t>
            </a:r>
          </a:p>
          <a:p>
            <a:pPr>
              <a:spcBef>
                <a:spcPct val="0"/>
              </a:spcBef>
            </a:pPr>
            <a:r>
              <a:rPr lang="en-GB" altLang="nb-NO" b="0" dirty="0"/>
              <a:t>All these factors can cause noise on the very sensitive receivers, tuned to measure in the region of nano Volts</a:t>
            </a:r>
          </a:p>
          <a:p>
            <a:pPr>
              <a:spcBef>
                <a:spcPct val="0"/>
              </a:spcBef>
            </a:pPr>
            <a:r>
              <a:rPr lang="en-GB" altLang="nb-NO" b="0" dirty="0"/>
              <a:t>(Particles in water do not give a big echo) </a:t>
            </a:r>
          </a:p>
          <a:p>
            <a:pPr>
              <a:spcBef>
                <a:spcPct val="0"/>
              </a:spcBef>
            </a:pPr>
            <a:r>
              <a:rPr lang="en-GB" altLang="nb-NO" b="1" dirty="0"/>
              <a:t>Things to stress</a:t>
            </a:r>
            <a:r>
              <a:rPr lang="en-GB" altLang="nb-NO" dirty="0"/>
              <a:t>:</a:t>
            </a:r>
          </a:p>
          <a:p>
            <a:pPr>
              <a:spcBef>
                <a:spcPct val="0"/>
              </a:spcBef>
            </a:pPr>
            <a:endParaRPr lang="en-GB" altLang="nb-NO"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4</a:t>
            </a:fld>
            <a:endParaRPr lang="en-GB"/>
          </a:p>
        </p:txBody>
      </p:sp>
    </p:spTree>
    <p:extLst>
      <p:ext uri="{BB962C8B-B14F-4D97-AF65-F5344CB8AC3E}">
        <p14:creationId xmlns:p14="http://schemas.microsoft.com/office/powerpoint/2010/main" val="1889192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Diagnostics menu</a:t>
            </a:r>
          </a:p>
          <a:p>
            <a:pPr marL="0" marR="0" lvl="0" indent="0" algn="l" defTabSz="914400" rtl="0" eaLnBrk="0" fontAlgn="base" latinLnBrk="0" hangingPunct="0">
              <a:lnSpc>
                <a:spcPct val="100000"/>
              </a:lnSpc>
              <a:spcBef>
                <a:spcPct val="0"/>
              </a:spcBef>
              <a:spcAft>
                <a:spcPct val="0"/>
              </a:spcAft>
              <a:buClrTx/>
              <a:buSzTx/>
              <a:buFontTx/>
              <a:buNone/>
              <a:tabLst/>
              <a:defRPr/>
            </a:pPr>
            <a:r>
              <a:rPr lang="en-GB" altLang="nb-NO" dirty="0"/>
              <a:t>What factors influence the accuracy of a speed log? And how can we remove them.</a:t>
            </a:r>
          </a:p>
          <a:p>
            <a:pPr marL="0" marR="0" lvl="0" indent="0" algn="l" defTabSz="914400" rtl="0" eaLnBrk="0" fontAlgn="base" latinLnBrk="0" hangingPunct="0">
              <a:lnSpc>
                <a:spcPct val="100000"/>
              </a:lnSpc>
              <a:spcBef>
                <a:spcPct val="0"/>
              </a:spcBef>
              <a:spcAft>
                <a:spcPct val="0"/>
              </a:spcAft>
              <a:buClrTx/>
              <a:buSzTx/>
              <a:buFontTx/>
              <a:buNone/>
              <a:tabLst/>
              <a:defRPr/>
            </a:pPr>
            <a:r>
              <a:rPr lang="en-GB" altLang="nb-NO" dirty="0"/>
              <a:t>The difficult part to measure is STW, SOG is much more stable</a:t>
            </a:r>
          </a:p>
          <a:p>
            <a:pPr marL="171450" marR="0" lvl="0" indent="-171450" algn="l" defTabSz="914400" rtl="0" eaLnBrk="0" fontAlgn="base" latinLnBrk="0" hangingPunct="0">
              <a:lnSpc>
                <a:spcPct val="100000"/>
              </a:lnSpc>
              <a:spcBef>
                <a:spcPct val="0"/>
              </a:spcBef>
              <a:spcAft>
                <a:spcPct val="0"/>
              </a:spcAft>
              <a:buClrTx/>
              <a:buSzTx/>
              <a:buFontTx/>
              <a:buChar char="-"/>
              <a:tabLst/>
              <a:defRPr/>
            </a:pPr>
            <a:r>
              <a:rPr lang="en-GB" altLang="nb-NO" dirty="0"/>
              <a:t>The most important factor is the flow of water around the sensor</a:t>
            </a:r>
          </a:p>
          <a:p>
            <a:pPr marL="171450" marR="0" lvl="0" indent="-171450" algn="l" defTabSz="914400" rtl="0" eaLnBrk="0" fontAlgn="base" latinLnBrk="0" hangingPunct="0">
              <a:lnSpc>
                <a:spcPct val="100000"/>
              </a:lnSpc>
              <a:spcBef>
                <a:spcPct val="0"/>
              </a:spcBef>
              <a:spcAft>
                <a:spcPct val="0"/>
              </a:spcAft>
              <a:buClrTx/>
              <a:buSzTx/>
              <a:buFontTx/>
              <a:buChar char="-"/>
              <a:tabLst/>
              <a:defRPr/>
            </a:pPr>
            <a:r>
              <a:rPr lang="en-GB" altLang="nb-NO" dirty="0"/>
              <a:t>Each hull is different, the position of the sensor can make a lot of difference</a:t>
            </a:r>
          </a:p>
          <a:p>
            <a:pPr marL="171450" marR="0" lvl="0" indent="-171450" algn="l" defTabSz="914400" rtl="0" eaLnBrk="0" fontAlgn="base" latinLnBrk="0" hangingPunct="0">
              <a:lnSpc>
                <a:spcPct val="100000"/>
              </a:lnSpc>
              <a:spcBef>
                <a:spcPct val="0"/>
              </a:spcBef>
              <a:spcAft>
                <a:spcPct val="0"/>
              </a:spcAft>
              <a:buClrTx/>
              <a:buSzTx/>
              <a:buFontTx/>
              <a:buChar char="-"/>
              <a:tabLst/>
              <a:defRPr/>
            </a:pPr>
            <a:r>
              <a:rPr lang="en-GB" altLang="nb-NO" dirty="0"/>
              <a:t>The angle of the sensor</a:t>
            </a:r>
          </a:p>
          <a:p>
            <a:pPr marL="171450" marR="0" lvl="0" indent="-171450" algn="l" defTabSz="914400" rtl="0" eaLnBrk="0" fontAlgn="base" latinLnBrk="0" hangingPunct="0">
              <a:lnSpc>
                <a:spcPct val="100000"/>
              </a:lnSpc>
              <a:spcBef>
                <a:spcPct val="0"/>
              </a:spcBef>
              <a:spcAft>
                <a:spcPct val="0"/>
              </a:spcAft>
              <a:buClrTx/>
              <a:buSzTx/>
              <a:buFontTx/>
              <a:buChar char="-"/>
              <a:tabLst/>
              <a:defRPr/>
            </a:pPr>
            <a:r>
              <a:rPr lang="en-GB" altLang="nb-NO" dirty="0"/>
              <a:t>The flow of water is different near the hull and further away, where does the sensor measure, this changes over time with the growth on the hull</a:t>
            </a:r>
          </a:p>
          <a:p>
            <a:pPr marL="171450" marR="0" lvl="0" indent="-171450" algn="l" defTabSz="914400" rtl="0" eaLnBrk="0" fontAlgn="base" latinLnBrk="0" hangingPunct="0">
              <a:lnSpc>
                <a:spcPct val="100000"/>
              </a:lnSpc>
              <a:spcBef>
                <a:spcPct val="0"/>
              </a:spcBef>
              <a:spcAft>
                <a:spcPct val="0"/>
              </a:spcAft>
              <a:buClrTx/>
              <a:buSzTx/>
              <a:buFontTx/>
              <a:buChar char="-"/>
              <a:tabLst/>
              <a:defRPr/>
            </a:pPr>
            <a:r>
              <a:rPr lang="en-GB" altLang="nb-NO" dirty="0"/>
              <a:t>The EML measures very close, The Doppler can measure very close at high frequencies or further out with lower frequencies</a:t>
            </a:r>
          </a:p>
          <a:p>
            <a:pPr>
              <a:spcBef>
                <a:spcPct val="0"/>
              </a:spcBef>
            </a:pPr>
            <a:endParaRPr lang="en-GB" altLang="nb-NO" b="0" dirty="0"/>
          </a:p>
          <a:p>
            <a:pPr>
              <a:spcBef>
                <a:spcPct val="0"/>
              </a:spcBef>
            </a:pPr>
            <a:r>
              <a:rPr lang="en-GB" altLang="nb-NO" b="1" dirty="0"/>
              <a:t>Things to stress</a:t>
            </a:r>
            <a:r>
              <a:rPr lang="en-GB" altLang="nb-NO" dirty="0"/>
              <a:t>:</a:t>
            </a:r>
          </a:p>
          <a:p>
            <a:pPr marL="171450" indent="-171450">
              <a:spcBef>
                <a:spcPct val="0"/>
              </a:spcBef>
              <a:buFontTx/>
              <a:buChar char="-"/>
            </a:pPr>
            <a:r>
              <a:rPr lang="en-GB" altLang="nb-NO" dirty="0"/>
              <a:t>Angle of sensor</a:t>
            </a:r>
          </a:p>
          <a:p>
            <a:pPr marL="171450" indent="-171450">
              <a:spcBef>
                <a:spcPct val="0"/>
              </a:spcBef>
              <a:buFontTx/>
              <a:buChar char="-"/>
            </a:pPr>
            <a:r>
              <a:rPr lang="en-GB" altLang="nb-NO" dirty="0"/>
              <a:t>Angle of the water flowing past</a:t>
            </a:r>
          </a:p>
          <a:p>
            <a:pPr marL="171450" indent="-171450">
              <a:spcBef>
                <a:spcPct val="0"/>
              </a:spcBef>
              <a:buFontTx/>
              <a:buChar char="-"/>
            </a:pPr>
            <a:r>
              <a:rPr lang="en-GB" altLang="nb-NO" dirty="0"/>
              <a:t>The stability of the water flowing past</a:t>
            </a:r>
          </a:p>
          <a:p>
            <a:pPr marL="171450" indent="-171450">
              <a:spcBef>
                <a:spcPct val="0"/>
              </a:spcBef>
              <a:buFontTx/>
              <a:buChar char="-"/>
            </a:pPr>
            <a:r>
              <a:rPr lang="en-GB" altLang="nb-NO" dirty="0"/>
              <a:t>Growth</a:t>
            </a:r>
          </a:p>
          <a:p>
            <a:pPr marL="171450" indent="-171450">
              <a:spcBef>
                <a:spcPct val="0"/>
              </a:spcBef>
              <a:buFontTx/>
              <a:buChar char="-"/>
            </a:pPr>
            <a:r>
              <a:rPr lang="en-GB" altLang="nb-NO" dirty="0"/>
              <a:t>Squat effect is an interesting example where shallow water causes a suction (low pressure) under the vessel this can lead to </a:t>
            </a:r>
          </a:p>
          <a:p>
            <a:pPr marL="171450" indent="-171450">
              <a:spcBef>
                <a:spcPct val="0"/>
              </a:spcBef>
              <a:buFontTx/>
              <a:buChar char="-"/>
            </a:pPr>
            <a:r>
              <a:rPr lang="en-GB" altLang="nb-NO" dirty="0"/>
              <a:t>Jet streams of water, moving much faster.</a:t>
            </a:r>
          </a:p>
          <a:p>
            <a:pPr>
              <a:spcBef>
                <a:spcPct val="0"/>
              </a:spcBef>
            </a:pPr>
            <a:endParaRPr lang="en-GB" altLang="nb-NO"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40</a:t>
            </a:fld>
            <a:endParaRPr lang="en-GB"/>
          </a:p>
        </p:txBody>
      </p:sp>
    </p:spTree>
    <p:extLst>
      <p:ext uri="{BB962C8B-B14F-4D97-AF65-F5344CB8AC3E}">
        <p14:creationId xmlns:p14="http://schemas.microsoft.com/office/powerpoint/2010/main" val="2203712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a:t>
            </a:r>
          </a:p>
          <a:p>
            <a:pPr>
              <a:spcBef>
                <a:spcPct val="0"/>
              </a:spcBef>
            </a:pPr>
            <a:r>
              <a:rPr lang="en-GB" altLang="nb-NO" b="1" dirty="0"/>
              <a:t>Future calibration</a:t>
            </a:r>
          </a:p>
          <a:p>
            <a:pPr>
              <a:spcBef>
                <a:spcPct val="0"/>
              </a:spcBef>
            </a:pPr>
            <a:endParaRPr lang="en-GB" altLang="nb-NO" b="0" dirty="0"/>
          </a:p>
          <a:p>
            <a:pPr>
              <a:spcBef>
                <a:spcPct val="0"/>
              </a:spcBef>
            </a:pPr>
            <a:r>
              <a:rPr lang="en-GB" altLang="nb-NO" b="1" dirty="0"/>
              <a:t>Things to stress</a:t>
            </a:r>
            <a:endParaRPr lang="en-GB" altLang="nb-NO" b="0" dirty="0"/>
          </a:p>
          <a:p>
            <a:pPr>
              <a:spcBef>
                <a:spcPct val="0"/>
              </a:spcBef>
            </a:pPr>
            <a:r>
              <a:rPr lang="en-GB" altLang="nb-NO" b="0" dirty="0"/>
              <a:t>The</a:t>
            </a:r>
            <a:r>
              <a:rPr lang="en-GB" altLang="nb-NO" b="0" baseline="0" dirty="0"/>
              <a:t> hope is that in early 2021 we will release a version with an auto calibration. This will save data of the system over time and recalculate the calibration. This works on the principle of average current being near zero. </a:t>
            </a:r>
          </a:p>
          <a:p>
            <a:pPr>
              <a:spcBef>
                <a:spcPct val="0"/>
              </a:spcBef>
            </a:pPr>
            <a:r>
              <a:rPr lang="en-GB" altLang="nb-NO" b="0" baseline="0" dirty="0"/>
              <a:t>And will help compensate for other potential long term errors in the system. For this to work the system should be installed with Heading and GPS.</a:t>
            </a:r>
            <a:endParaRPr lang="en-GB" altLang="nb-NO" dirty="0"/>
          </a:p>
          <a:p>
            <a:pPr>
              <a:spcBef>
                <a:spcPct val="0"/>
              </a:spcBef>
            </a:pPr>
            <a:endParaRPr lang="en-GB" altLang="nb-NO"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41</a:t>
            </a:fld>
            <a:endParaRPr lang="en-GB"/>
          </a:p>
        </p:txBody>
      </p:sp>
    </p:spTree>
    <p:extLst>
      <p:ext uri="{BB962C8B-B14F-4D97-AF65-F5344CB8AC3E}">
        <p14:creationId xmlns:p14="http://schemas.microsoft.com/office/powerpoint/2010/main" val="33949987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a:t>
            </a:r>
          </a:p>
          <a:p>
            <a:pPr>
              <a:spcBef>
                <a:spcPct val="0"/>
              </a:spcBef>
            </a:pPr>
            <a:r>
              <a:rPr lang="en-GB" altLang="nb-NO" b="1" dirty="0"/>
              <a:t>Future calibration</a:t>
            </a:r>
          </a:p>
          <a:p>
            <a:pPr>
              <a:spcBef>
                <a:spcPct val="0"/>
              </a:spcBef>
            </a:pPr>
            <a:endParaRPr lang="en-GB" altLang="nb-NO" b="0" dirty="0"/>
          </a:p>
          <a:p>
            <a:pPr>
              <a:spcBef>
                <a:spcPct val="0"/>
              </a:spcBef>
            </a:pPr>
            <a:r>
              <a:rPr lang="en-GB" altLang="nb-NO" b="1" dirty="0"/>
              <a:t>Things to stress</a:t>
            </a:r>
            <a:endParaRPr lang="en-GB" altLang="nb-NO" b="0" dirty="0"/>
          </a:p>
          <a:p>
            <a:pPr>
              <a:spcBef>
                <a:spcPct val="0"/>
              </a:spcBef>
            </a:pPr>
            <a:r>
              <a:rPr lang="en-GB" altLang="nb-NO" b="0" dirty="0"/>
              <a:t>The</a:t>
            </a:r>
            <a:r>
              <a:rPr lang="en-GB" altLang="nb-NO" b="0" baseline="0" dirty="0"/>
              <a:t> hope is that in early 2021 we will release a version with an auto calibration. This will save data of the system over time and recalculate the calibration. This works on the principle of average current being near zero. </a:t>
            </a:r>
          </a:p>
          <a:p>
            <a:pPr>
              <a:spcBef>
                <a:spcPct val="0"/>
              </a:spcBef>
            </a:pPr>
            <a:r>
              <a:rPr lang="en-GB" altLang="nb-NO" b="0" baseline="0" dirty="0"/>
              <a:t>And will help compensate for other potential long term errors in the system. For this to work the system should be installed with Heading and GPS.</a:t>
            </a:r>
            <a:endParaRPr lang="en-GB" altLang="nb-NO" dirty="0"/>
          </a:p>
          <a:p>
            <a:pPr>
              <a:spcBef>
                <a:spcPct val="0"/>
              </a:spcBef>
            </a:pPr>
            <a:endParaRPr lang="en-GB" altLang="nb-NO"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42</a:t>
            </a:fld>
            <a:endParaRPr lang="en-GB"/>
          </a:p>
        </p:txBody>
      </p:sp>
    </p:spTree>
    <p:extLst>
      <p:ext uri="{BB962C8B-B14F-4D97-AF65-F5344CB8AC3E}">
        <p14:creationId xmlns:p14="http://schemas.microsoft.com/office/powerpoint/2010/main" val="2892583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Diagnostics menu</a:t>
            </a:r>
          </a:p>
          <a:p>
            <a:pPr>
              <a:spcBef>
                <a:spcPct val="0"/>
              </a:spcBef>
            </a:pPr>
            <a:r>
              <a:rPr lang="en-GB" altLang="nb-NO" b="0" dirty="0"/>
              <a:t>The Water itself has an effect</a:t>
            </a:r>
          </a:p>
          <a:p>
            <a:pPr>
              <a:spcBef>
                <a:spcPct val="0"/>
              </a:spcBef>
            </a:pPr>
            <a:r>
              <a:rPr lang="en-GB" altLang="nb-NO" b="0" dirty="0"/>
              <a:t> - temperature changes the noise in system, and in doppler , there is a 30 degree angle that changes with temperature and salinity, (mainly temperature)</a:t>
            </a:r>
          </a:p>
          <a:p>
            <a:pPr marL="171450" indent="-171450">
              <a:spcBef>
                <a:spcPct val="0"/>
              </a:spcBef>
              <a:buFontTx/>
              <a:buChar char="-"/>
            </a:pPr>
            <a:r>
              <a:rPr lang="en-GB" altLang="nb-NO" b="0" dirty="0"/>
              <a:t>The DL has a model to calculate the change of angle with temperature</a:t>
            </a:r>
          </a:p>
          <a:p>
            <a:pPr marL="171450" indent="-171450">
              <a:spcBef>
                <a:spcPct val="0"/>
              </a:spcBef>
              <a:buFontTx/>
              <a:buChar char="-"/>
            </a:pPr>
            <a:r>
              <a:rPr lang="en-GB" altLang="nb-NO" b="0" dirty="0"/>
              <a:t>Calibration sets the offset for this angle (offset is shown as an error in speed)</a:t>
            </a:r>
          </a:p>
          <a:p>
            <a:pPr marL="171450" indent="-171450">
              <a:spcBef>
                <a:spcPct val="0"/>
              </a:spcBef>
              <a:buFontTx/>
              <a:buChar char="-"/>
            </a:pPr>
            <a:r>
              <a:rPr lang="en-GB" altLang="nb-NO" b="0" dirty="0" err="1"/>
              <a:t>Particals</a:t>
            </a:r>
            <a:r>
              <a:rPr lang="en-GB" altLang="nb-NO" b="0" dirty="0"/>
              <a:t> in the water, give stronger signals (</a:t>
            </a:r>
            <a:r>
              <a:rPr lang="en-GB" altLang="nb-NO" b="0" dirty="0" err="1"/>
              <a:t>echos</a:t>
            </a:r>
            <a:r>
              <a:rPr lang="en-GB" altLang="nb-NO" b="0" dirty="0"/>
              <a:t>) and lift the doppler signal out of the noise, giving more accurate speeds</a:t>
            </a:r>
          </a:p>
          <a:p>
            <a:pPr>
              <a:spcBef>
                <a:spcPct val="0"/>
              </a:spcBef>
            </a:pPr>
            <a:r>
              <a:rPr lang="en-GB" altLang="nb-NO" b="0" dirty="0"/>
              <a:t>- The number of </a:t>
            </a:r>
            <a:r>
              <a:rPr lang="en-GB" altLang="nb-NO" b="0" dirty="0" err="1"/>
              <a:t>particals</a:t>
            </a:r>
            <a:r>
              <a:rPr lang="en-GB" altLang="nb-NO" b="0" dirty="0"/>
              <a:t> is often tied to the other factors, </a:t>
            </a:r>
            <a:r>
              <a:rPr lang="en-GB" altLang="nb-NO" b="0" dirty="0" err="1"/>
              <a:t>ans</a:t>
            </a:r>
            <a:r>
              <a:rPr lang="en-GB" altLang="nb-NO" b="0" dirty="0"/>
              <a:t> most </a:t>
            </a:r>
            <a:r>
              <a:rPr lang="en-GB" altLang="nb-NO" b="0" dirty="0" err="1"/>
              <a:t>particals</a:t>
            </a:r>
            <a:r>
              <a:rPr lang="en-GB" altLang="nb-NO" b="0" dirty="0"/>
              <a:t> are organic, therefore more in warm water</a:t>
            </a:r>
          </a:p>
          <a:p>
            <a:pPr>
              <a:spcBef>
                <a:spcPct val="0"/>
              </a:spcBef>
            </a:pPr>
            <a:r>
              <a:rPr lang="en-GB" altLang="nb-NO" b="1" dirty="0"/>
              <a:t>Things to stress</a:t>
            </a:r>
            <a:r>
              <a:rPr lang="en-GB" altLang="nb-NO" dirty="0"/>
              <a:t>:</a:t>
            </a:r>
          </a:p>
          <a:p>
            <a:pPr>
              <a:spcBef>
                <a:spcPct val="0"/>
              </a:spcBef>
            </a:pPr>
            <a:endParaRPr lang="en-GB" altLang="nb-NO"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5</a:t>
            </a:fld>
            <a:endParaRPr lang="en-GB"/>
          </a:p>
        </p:txBody>
      </p:sp>
    </p:spTree>
    <p:extLst>
      <p:ext uri="{BB962C8B-B14F-4D97-AF65-F5344CB8AC3E}">
        <p14:creationId xmlns:p14="http://schemas.microsoft.com/office/powerpoint/2010/main" val="175314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Diagnostics menu</a:t>
            </a:r>
          </a:p>
          <a:p>
            <a:pPr>
              <a:spcBef>
                <a:spcPct val="0"/>
              </a:spcBef>
            </a:pPr>
            <a:r>
              <a:rPr lang="en-GB" altLang="nb-NO" b="0" dirty="0"/>
              <a:t>The Sea bed The bottom type gives bigger or smaller reflections (SOG)</a:t>
            </a:r>
          </a:p>
          <a:p>
            <a:pPr>
              <a:spcBef>
                <a:spcPct val="0"/>
              </a:spcBef>
            </a:pPr>
            <a:r>
              <a:rPr lang="en-GB" altLang="nb-NO" b="0" dirty="0"/>
              <a:t>Mud absorbs sound, giving weaker signals</a:t>
            </a:r>
          </a:p>
          <a:p>
            <a:pPr>
              <a:spcBef>
                <a:spcPct val="0"/>
              </a:spcBef>
            </a:pPr>
            <a:r>
              <a:rPr lang="en-GB" altLang="nb-NO" b="0" dirty="0"/>
              <a:t>Rock gives strong reflections</a:t>
            </a:r>
          </a:p>
          <a:p>
            <a:pPr>
              <a:spcBef>
                <a:spcPct val="0"/>
              </a:spcBef>
            </a:pPr>
            <a:r>
              <a:rPr lang="en-GB" altLang="nb-NO" b="0" dirty="0"/>
              <a:t>The bottom can also influence the amount of life (</a:t>
            </a:r>
            <a:r>
              <a:rPr lang="en-GB" altLang="nb-NO" b="0" dirty="0" err="1"/>
              <a:t>Particals</a:t>
            </a:r>
            <a:r>
              <a:rPr lang="en-GB" altLang="nb-NO" b="0" dirty="0"/>
              <a:t>) in the water</a:t>
            </a:r>
          </a:p>
          <a:p>
            <a:pPr>
              <a:spcBef>
                <a:spcPct val="0"/>
              </a:spcBef>
            </a:pPr>
            <a:r>
              <a:rPr lang="en-GB" altLang="nb-NO" b="0" dirty="0"/>
              <a:t>Depth is also a factor, particularly with the squat effect.</a:t>
            </a:r>
          </a:p>
          <a:p>
            <a:pPr>
              <a:spcBef>
                <a:spcPct val="0"/>
              </a:spcBef>
            </a:pPr>
            <a:r>
              <a:rPr lang="en-GB" altLang="nb-NO" b="1" dirty="0"/>
              <a:t>Things to stress</a:t>
            </a:r>
            <a:r>
              <a:rPr lang="en-GB" altLang="nb-NO" dirty="0"/>
              <a:t>:</a:t>
            </a:r>
          </a:p>
          <a:p>
            <a:pPr>
              <a:spcBef>
                <a:spcPct val="0"/>
              </a:spcBef>
            </a:pPr>
            <a:endParaRPr lang="en-GB" altLang="nb-NO"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6</a:t>
            </a:fld>
            <a:endParaRPr lang="en-GB"/>
          </a:p>
        </p:txBody>
      </p:sp>
    </p:spTree>
    <p:extLst>
      <p:ext uri="{BB962C8B-B14F-4D97-AF65-F5344CB8AC3E}">
        <p14:creationId xmlns:p14="http://schemas.microsoft.com/office/powerpoint/2010/main" val="1267315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Diagnostics menu</a:t>
            </a:r>
          </a:p>
          <a:p>
            <a:pPr>
              <a:spcBef>
                <a:spcPct val="0"/>
              </a:spcBef>
            </a:pPr>
            <a:r>
              <a:rPr lang="en-GB" altLang="nb-NO" b="0" dirty="0"/>
              <a:t>Acoustics of the system,</a:t>
            </a:r>
          </a:p>
          <a:p>
            <a:pPr>
              <a:spcBef>
                <a:spcPct val="0"/>
              </a:spcBef>
            </a:pPr>
            <a:r>
              <a:rPr lang="en-GB" altLang="nb-NO" b="0" dirty="0"/>
              <a:t>Temperature and salinity influence the physical effects of the system, which works on the accuracy</a:t>
            </a:r>
          </a:p>
          <a:p>
            <a:pPr>
              <a:spcBef>
                <a:spcPct val="0"/>
              </a:spcBef>
            </a:pPr>
            <a:r>
              <a:rPr lang="en-GB" altLang="nb-NO" b="0" dirty="0" err="1"/>
              <a:t>Particals</a:t>
            </a:r>
            <a:r>
              <a:rPr lang="en-GB" altLang="nb-NO" b="0" dirty="0"/>
              <a:t> in the water change the signal echoes</a:t>
            </a:r>
          </a:p>
          <a:p>
            <a:pPr>
              <a:spcBef>
                <a:spcPct val="0"/>
              </a:spcBef>
            </a:pPr>
            <a:r>
              <a:rPr lang="en-GB" altLang="nb-NO" b="0" dirty="0"/>
              <a:t>Weather and waves effect the acoustic noise</a:t>
            </a:r>
          </a:p>
          <a:p>
            <a:pPr>
              <a:spcBef>
                <a:spcPct val="0"/>
              </a:spcBef>
            </a:pPr>
            <a:r>
              <a:rPr lang="en-GB" altLang="nb-NO" b="0" dirty="0"/>
              <a:t>Depth and bottom echo strength , can cause interference</a:t>
            </a:r>
          </a:p>
          <a:p>
            <a:pPr>
              <a:spcBef>
                <a:spcPct val="0"/>
              </a:spcBef>
            </a:pPr>
            <a:r>
              <a:rPr lang="en-GB" altLang="nb-NO" b="0" dirty="0"/>
              <a:t>Other systems on the vessel, maybe mounted too close, can cause interference</a:t>
            </a:r>
          </a:p>
          <a:p>
            <a:pPr>
              <a:spcBef>
                <a:spcPct val="0"/>
              </a:spcBef>
            </a:pPr>
            <a:r>
              <a:rPr lang="en-GB" altLang="nb-NO" b="1" dirty="0"/>
              <a:t>Things to stress</a:t>
            </a:r>
            <a:r>
              <a:rPr lang="en-GB" altLang="nb-NO" dirty="0"/>
              <a:t>:</a:t>
            </a:r>
          </a:p>
          <a:p>
            <a:pPr>
              <a:spcBef>
                <a:spcPct val="0"/>
              </a:spcBef>
            </a:pPr>
            <a:endParaRPr lang="en-GB" altLang="nb-NO"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7</a:t>
            </a:fld>
            <a:endParaRPr lang="en-GB"/>
          </a:p>
        </p:txBody>
      </p:sp>
    </p:spTree>
    <p:extLst>
      <p:ext uri="{BB962C8B-B14F-4D97-AF65-F5344CB8AC3E}">
        <p14:creationId xmlns:p14="http://schemas.microsoft.com/office/powerpoint/2010/main" val="3912728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a:t>
            </a:r>
          </a:p>
          <a:p>
            <a:pPr>
              <a:spcBef>
                <a:spcPct val="0"/>
              </a:spcBef>
            </a:pPr>
            <a:r>
              <a:rPr lang="en-GB" altLang="nb-NO" b="0" dirty="0"/>
              <a:t>Which factors does the installer or crew need to adjust or calibrate?</a:t>
            </a:r>
          </a:p>
          <a:p>
            <a:pPr marL="171450" indent="-171450">
              <a:spcBef>
                <a:spcPct val="0"/>
              </a:spcBef>
              <a:buFont typeface="Arial" panose="020B0604020202020204" pitchFamily="34" charset="0"/>
              <a:buChar char="•"/>
            </a:pPr>
            <a:r>
              <a:rPr lang="en-GB" altLang="nb-NO" b="0" dirty="0"/>
              <a:t>Temperature offset – The system includes a model of how the sound bending changes as it comes out of the system, if there is an offset, this should be set first</a:t>
            </a:r>
          </a:p>
          <a:p>
            <a:pPr marL="171450" indent="-171450">
              <a:spcBef>
                <a:spcPct val="0"/>
              </a:spcBef>
              <a:buFont typeface="Arial" panose="020B0604020202020204" pitchFamily="34" charset="0"/>
              <a:buChar char="•"/>
            </a:pPr>
            <a:r>
              <a:rPr lang="en-GB" altLang="nb-NO" b="0" dirty="0"/>
              <a:t>If set afterwards, the speed calibration may get a small offset</a:t>
            </a:r>
          </a:p>
          <a:p>
            <a:pPr marL="171450" indent="-171450">
              <a:spcBef>
                <a:spcPct val="0"/>
              </a:spcBef>
              <a:buFont typeface="Arial" panose="020B0604020202020204" pitchFamily="34" charset="0"/>
              <a:buChar char="•"/>
            </a:pPr>
            <a:r>
              <a:rPr lang="en-GB" altLang="nb-NO" b="0" dirty="0"/>
              <a:t>Speeds (SOG STW) the offsets and angular errors can be calibrated away</a:t>
            </a:r>
          </a:p>
          <a:p>
            <a:pPr marL="171450" indent="-171450">
              <a:spcBef>
                <a:spcPct val="0"/>
              </a:spcBef>
              <a:buFont typeface="Arial" panose="020B0604020202020204" pitchFamily="34" charset="0"/>
              <a:buChar char="•"/>
            </a:pPr>
            <a:r>
              <a:rPr lang="en-GB" altLang="nb-NO" b="0" dirty="0"/>
              <a:t>Also the flow of water around the sensors sampling area , can be calibrated, this tends to change as the speed changes, and this can be calibrated away</a:t>
            </a:r>
          </a:p>
          <a:p>
            <a:pPr marL="171450" indent="-171450">
              <a:spcBef>
                <a:spcPct val="0"/>
              </a:spcBef>
              <a:buFont typeface="Arial" panose="020B0604020202020204" pitchFamily="34" charset="0"/>
              <a:buChar char="•"/>
            </a:pPr>
            <a:r>
              <a:rPr lang="en-GB" altLang="nb-NO" b="0" dirty="0"/>
              <a:t>The mounting error of the sensor in Azimuth (rotation)</a:t>
            </a:r>
          </a:p>
          <a:p>
            <a:pPr marL="171450" indent="-171450">
              <a:spcBef>
                <a:spcPct val="0"/>
              </a:spcBef>
              <a:buFont typeface="Arial" panose="020B0604020202020204" pitchFamily="34" charset="0"/>
              <a:buChar char="•"/>
            </a:pPr>
            <a:r>
              <a:rPr lang="en-GB" altLang="nb-NO" b="0" dirty="0"/>
              <a:t>The angle of the water flow around the sensor</a:t>
            </a:r>
          </a:p>
          <a:p>
            <a:pPr>
              <a:spcBef>
                <a:spcPct val="0"/>
              </a:spcBef>
            </a:pPr>
            <a:r>
              <a:rPr lang="en-GB" altLang="nb-NO" b="1" dirty="0"/>
              <a:t>Things to stress</a:t>
            </a:r>
            <a:r>
              <a:rPr lang="en-GB" altLang="nb-NO" dirty="0"/>
              <a:t>:</a:t>
            </a:r>
          </a:p>
          <a:p>
            <a:pPr>
              <a:spcBef>
                <a:spcPct val="0"/>
              </a:spcBef>
            </a:pPr>
            <a:endParaRPr lang="en-GB" altLang="nb-NO"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8</a:t>
            </a:fld>
            <a:endParaRPr lang="en-GB"/>
          </a:p>
        </p:txBody>
      </p:sp>
    </p:spTree>
    <p:extLst>
      <p:ext uri="{BB962C8B-B14F-4D97-AF65-F5344CB8AC3E}">
        <p14:creationId xmlns:p14="http://schemas.microsoft.com/office/powerpoint/2010/main" val="100855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nb-NO" b="1" dirty="0"/>
              <a:t>Purpose with this slide:  Diagnostics menu</a:t>
            </a:r>
          </a:p>
          <a:p>
            <a:pPr>
              <a:spcBef>
                <a:spcPct val="0"/>
              </a:spcBef>
            </a:pPr>
            <a:r>
              <a:rPr lang="en-GB" altLang="nb-NO" b="1" dirty="0"/>
              <a:t>Response time and accuracy of the system has become more in focus in recent years</a:t>
            </a:r>
          </a:p>
          <a:p>
            <a:pPr>
              <a:spcBef>
                <a:spcPct val="0"/>
              </a:spcBef>
            </a:pPr>
            <a:r>
              <a:rPr lang="en-GB" altLang="nb-NO" b="0" dirty="0"/>
              <a:t>Averaging and filter of the system</a:t>
            </a:r>
          </a:p>
          <a:p>
            <a:pPr>
              <a:spcBef>
                <a:spcPct val="0"/>
              </a:spcBef>
            </a:pPr>
            <a:r>
              <a:rPr lang="en-GB" altLang="nb-NO" b="0" dirty="0"/>
              <a:t>Ships have different modes of operation</a:t>
            </a:r>
          </a:p>
          <a:p>
            <a:pPr>
              <a:spcBef>
                <a:spcPct val="0"/>
              </a:spcBef>
            </a:pPr>
            <a:r>
              <a:rPr lang="en-GB" altLang="nb-NO" b="0" dirty="0"/>
              <a:t>Transit, the user wants a stable reading – longer averaging is fine,</a:t>
            </a:r>
          </a:p>
          <a:p>
            <a:pPr>
              <a:spcBef>
                <a:spcPct val="0"/>
              </a:spcBef>
            </a:pPr>
            <a:r>
              <a:rPr lang="en-GB" altLang="nb-NO" b="0" dirty="0" err="1"/>
              <a:t>Manouvring</a:t>
            </a:r>
            <a:r>
              <a:rPr lang="en-GB" altLang="nb-NO" b="0" dirty="0"/>
              <a:t> the user wants a quick response – shorter averaging is better.</a:t>
            </a:r>
          </a:p>
          <a:p>
            <a:pPr>
              <a:spcBef>
                <a:spcPct val="0"/>
              </a:spcBef>
            </a:pPr>
            <a:r>
              <a:rPr lang="en-GB" altLang="nb-NO" b="0" dirty="0"/>
              <a:t>This all depends on the size and tonnage of the vessel</a:t>
            </a:r>
          </a:p>
          <a:p>
            <a:pPr>
              <a:spcBef>
                <a:spcPct val="0"/>
              </a:spcBef>
            </a:pPr>
            <a:r>
              <a:rPr lang="en-GB" altLang="nb-NO" b="0" dirty="0"/>
              <a:t>The system will adjust the averaging a bit based on tonnage, but this can be tuned from 5 seconds to 100</a:t>
            </a:r>
          </a:p>
          <a:p>
            <a:pPr>
              <a:spcBef>
                <a:spcPct val="0"/>
              </a:spcBef>
            </a:pPr>
            <a:r>
              <a:rPr lang="en-GB" altLang="nb-NO" b="0" dirty="0"/>
              <a:t>Typical is about 10 seconds.</a:t>
            </a:r>
          </a:p>
          <a:p>
            <a:pPr>
              <a:spcBef>
                <a:spcPct val="0"/>
              </a:spcBef>
            </a:pPr>
            <a:r>
              <a:rPr lang="en-GB" altLang="nb-NO" b="0" dirty="0"/>
              <a:t>Critical users are often most interested that when they go from port to starboard with thrusters, the SOG crosses zero at the correct time.</a:t>
            </a:r>
          </a:p>
          <a:p>
            <a:pPr>
              <a:spcBef>
                <a:spcPct val="0"/>
              </a:spcBef>
            </a:pPr>
            <a:r>
              <a:rPr lang="en-GB" altLang="nb-NO" b="1" dirty="0"/>
              <a:t>Things to stress</a:t>
            </a:r>
            <a:r>
              <a:rPr lang="en-GB" altLang="nb-NO" dirty="0"/>
              <a:t>:</a:t>
            </a:r>
          </a:p>
          <a:p>
            <a:pPr>
              <a:spcBef>
                <a:spcPct val="0"/>
              </a:spcBef>
            </a:pPr>
            <a:endParaRPr lang="en-GB" altLang="nb-NO" dirty="0"/>
          </a:p>
          <a:p>
            <a:pPr>
              <a:spcBef>
                <a:spcPct val="0"/>
              </a:spcBef>
            </a:pPr>
            <a:r>
              <a:rPr lang="en-GB" altLang="nb-NO" b="1" dirty="0"/>
              <a:t>Linked to exam question</a:t>
            </a:r>
            <a:r>
              <a:rPr lang="en-GB" altLang="nb-NO" dirty="0"/>
              <a:t>:</a:t>
            </a:r>
          </a:p>
          <a:p>
            <a:pPr>
              <a:spcBef>
                <a:spcPct val="0"/>
              </a:spcBef>
            </a:pPr>
            <a:endParaRPr lang="en-GB" altLang="nb-NO" dirty="0"/>
          </a:p>
          <a:p>
            <a:pPr>
              <a:spcBef>
                <a:spcPct val="0"/>
              </a:spcBef>
            </a:pPr>
            <a:r>
              <a:rPr lang="en-GB" altLang="nb-NO" b="1" dirty="0"/>
              <a:t>Background information</a:t>
            </a:r>
            <a:r>
              <a:rPr lang="en-GB" altLang="nb-NO" dirty="0"/>
              <a:t>:</a:t>
            </a:r>
          </a:p>
          <a:p>
            <a:pPr>
              <a:spcBef>
                <a:spcPct val="0"/>
              </a:spcBef>
            </a:pPr>
            <a:endParaRPr lang="en-GB" altLang="nb-NO" dirty="0"/>
          </a:p>
          <a:p>
            <a:pPr>
              <a:spcBef>
                <a:spcPct val="0"/>
              </a:spcBef>
            </a:pPr>
            <a:endParaRPr lang="en-GB" altLang="nb-NO" dirty="0"/>
          </a:p>
          <a:p>
            <a:pPr>
              <a:spcBef>
                <a:spcPct val="0"/>
              </a:spcBef>
            </a:pPr>
            <a:r>
              <a:rPr lang="en-GB" altLang="nb-NO" b="1" dirty="0"/>
              <a:t>References </a:t>
            </a:r>
            <a:r>
              <a:rPr lang="en-GB" altLang="nb-NO" dirty="0"/>
              <a:t>:</a:t>
            </a:r>
          </a:p>
          <a:p>
            <a:endParaRPr lang="nb-NO" dirty="0"/>
          </a:p>
        </p:txBody>
      </p:sp>
      <p:sp>
        <p:nvSpPr>
          <p:cNvPr id="4" name="Slide Number Placeholder 3"/>
          <p:cNvSpPr>
            <a:spLocks noGrp="1"/>
          </p:cNvSpPr>
          <p:nvPr>
            <p:ph type="sldNum" sz="quarter" idx="10"/>
          </p:nvPr>
        </p:nvSpPr>
        <p:spPr/>
        <p:txBody>
          <a:bodyPr/>
          <a:lstStyle/>
          <a:p>
            <a:pPr>
              <a:defRPr/>
            </a:pPr>
            <a:fld id="{788BEAB9-CB51-4F11-B65C-871A559A43EE}" type="slidenum">
              <a:rPr lang="en-GB" smtClean="0"/>
              <a:pPr>
                <a:defRPr/>
              </a:pPr>
              <a:t>9</a:t>
            </a:fld>
            <a:endParaRPr lang="en-GB"/>
          </a:p>
        </p:txBody>
      </p:sp>
    </p:spTree>
    <p:extLst>
      <p:ext uri="{BB962C8B-B14F-4D97-AF65-F5344CB8AC3E}">
        <p14:creationId xmlns:p14="http://schemas.microsoft.com/office/powerpoint/2010/main" val="378922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1597820"/>
            <a:ext cx="5758408" cy="1102519"/>
          </a:xfrm>
        </p:spPr>
        <p:txBody>
          <a:bodyPr/>
          <a:lstStyle>
            <a:lvl1pPr>
              <a:defRPr>
                <a:solidFill>
                  <a:srgbClr val="FFFF00"/>
                </a:solidFill>
              </a:defRPr>
            </a:lvl1pPr>
          </a:lstStyle>
          <a:p>
            <a:r>
              <a:rPr lang="nb-NO" dirty="0"/>
              <a:t>Klikk for å redigere tittelstil</a:t>
            </a:r>
          </a:p>
        </p:txBody>
      </p:sp>
      <p:sp>
        <p:nvSpPr>
          <p:cNvPr id="3" name="Undertittel 2"/>
          <p:cNvSpPr>
            <a:spLocks noGrp="1"/>
          </p:cNvSpPr>
          <p:nvPr>
            <p:ph type="subTitle" idx="1"/>
          </p:nvPr>
        </p:nvSpPr>
        <p:spPr>
          <a:xfrm>
            <a:off x="1115616" y="2914650"/>
            <a:ext cx="4752528" cy="1314450"/>
          </a:xfrm>
        </p:spPr>
        <p:txBody>
          <a:bodyPr/>
          <a:lstStyle>
            <a:lvl1pPr marL="0" indent="0" algn="ctr">
              <a:buNone/>
              <a:defRPr>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Klikk for å redigere undertittelstil i malen</a:t>
            </a:r>
          </a:p>
        </p:txBody>
      </p:sp>
      <p:sp>
        <p:nvSpPr>
          <p:cNvPr id="4" name="Plassholder for dato 3"/>
          <p:cNvSpPr>
            <a:spLocks noGrp="1"/>
          </p:cNvSpPr>
          <p:nvPr>
            <p:ph type="dt" sz="half" idx="10"/>
          </p:nvPr>
        </p:nvSpPr>
        <p:spPr/>
        <p:txBody>
          <a:bodyPr/>
          <a:lstStyle/>
          <a:p>
            <a:pPr>
              <a:defRPr/>
            </a:pPr>
            <a:endParaRPr lang="en-GB"/>
          </a:p>
        </p:txBody>
      </p:sp>
      <p:sp>
        <p:nvSpPr>
          <p:cNvPr id="5" name="Plassholder for bunntekst 4"/>
          <p:cNvSpPr>
            <a:spLocks noGrp="1"/>
          </p:cNvSpPr>
          <p:nvPr>
            <p:ph type="ftr" sz="quarter" idx="11"/>
          </p:nvPr>
        </p:nvSpPr>
        <p:spPr>
          <a:xfrm>
            <a:off x="4644008" y="4877320"/>
            <a:ext cx="2131876" cy="255110"/>
          </a:xfrm>
        </p:spPr>
        <p:txBody>
          <a:bodyPr/>
          <a:lstStyle/>
          <a:p>
            <a:pPr>
              <a:defRPr/>
            </a:pPr>
            <a:endParaRPr lang="nb-NO"/>
          </a:p>
        </p:txBody>
      </p:sp>
      <p:sp>
        <p:nvSpPr>
          <p:cNvPr id="6" name="Plassholder for lysbildenummer 5"/>
          <p:cNvSpPr>
            <a:spLocks noGrp="1"/>
          </p:cNvSpPr>
          <p:nvPr>
            <p:ph type="sldNum" sz="quarter" idx="12"/>
          </p:nvPr>
        </p:nvSpPr>
        <p:spPr>
          <a:xfrm>
            <a:off x="2339752" y="4854691"/>
            <a:ext cx="2133600" cy="273844"/>
          </a:xfrm>
        </p:spPr>
        <p:txBody>
          <a:bodyPr/>
          <a:lstStyle/>
          <a:p>
            <a:pPr>
              <a:defRPr/>
            </a:pPr>
            <a:fld id="{CC819482-957B-4354-88DD-70A2E5741DF5}" type="slidenum">
              <a:rPr lang="en-GB" smtClean="0"/>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pPr>
              <a:defRPr/>
            </a:pPr>
            <a:endParaRPr lang="en-GB"/>
          </a:p>
        </p:txBody>
      </p:sp>
      <p:sp>
        <p:nvSpPr>
          <p:cNvPr id="5" name="Plassholder for bunntekst 4"/>
          <p:cNvSpPr>
            <a:spLocks noGrp="1"/>
          </p:cNvSpPr>
          <p:nvPr>
            <p:ph type="ftr" sz="quarter" idx="11"/>
          </p:nvPr>
        </p:nvSpPr>
        <p:spPr/>
        <p:txBody>
          <a:bodyPr/>
          <a:lstStyle/>
          <a:p>
            <a:pPr>
              <a:defRPr/>
            </a:pPr>
            <a:endParaRPr lang="nb-NO"/>
          </a:p>
        </p:txBody>
      </p:sp>
      <p:sp>
        <p:nvSpPr>
          <p:cNvPr id="6" name="Plassholder for lysbildenummer 5"/>
          <p:cNvSpPr>
            <a:spLocks noGrp="1"/>
          </p:cNvSpPr>
          <p:nvPr>
            <p:ph type="sldNum" sz="quarter" idx="12"/>
          </p:nvPr>
        </p:nvSpPr>
        <p:spPr/>
        <p:txBody>
          <a:bodyPr/>
          <a:lstStyle/>
          <a:p>
            <a:pPr>
              <a:defRPr/>
            </a:pPr>
            <a:fld id="{FAFA138C-775B-449D-825D-4A25ADAB66F1}" type="slidenum">
              <a:rPr lang="en-GB" smtClean="0"/>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80"/>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80"/>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pPr>
              <a:defRPr/>
            </a:pPr>
            <a:endParaRPr lang="en-GB"/>
          </a:p>
        </p:txBody>
      </p:sp>
      <p:sp>
        <p:nvSpPr>
          <p:cNvPr id="5" name="Plassholder for bunntekst 4"/>
          <p:cNvSpPr>
            <a:spLocks noGrp="1"/>
          </p:cNvSpPr>
          <p:nvPr>
            <p:ph type="ftr" sz="quarter" idx="11"/>
          </p:nvPr>
        </p:nvSpPr>
        <p:spPr/>
        <p:txBody>
          <a:bodyPr/>
          <a:lstStyle/>
          <a:p>
            <a:pPr>
              <a:defRPr/>
            </a:pPr>
            <a:endParaRPr lang="nb-NO"/>
          </a:p>
        </p:txBody>
      </p:sp>
      <p:sp>
        <p:nvSpPr>
          <p:cNvPr id="6" name="Plassholder for lysbildenummer 5"/>
          <p:cNvSpPr>
            <a:spLocks noGrp="1"/>
          </p:cNvSpPr>
          <p:nvPr>
            <p:ph type="sldNum" sz="quarter" idx="12"/>
          </p:nvPr>
        </p:nvSpPr>
        <p:spPr/>
        <p:txBody>
          <a:bodyPr/>
          <a:lstStyle/>
          <a:p>
            <a:pPr>
              <a:defRPr/>
            </a:pPr>
            <a:fld id="{07982926-9888-48AD-9DA9-1B081016F819}" type="slidenum">
              <a:rPr lang="en-GB" smtClean="0"/>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10"/>
          </p:nvPr>
        </p:nvSpPr>
        <p:spPr/>
        <p:txBody>
          <a:bodyPr/>
          <a:lstStyle/>
          <a:p>
            <a:pPr>
              <a:defRPr/>
            </a:pPr>
            <a:endParaRPr lang="en-GB"/>
          </a:p>
        </p:txBody>
      </p:sp>
      <p:sp>
        <p:nvSpPr>
          <p:cNvPr id="5" name="Plassholder for bunntekst 4"/>
          <p:cNvSpPr>
            <a:spLocks noGrp="1"/>
          </p:cNvSpPr>
          <p:nvPr>
            <p:ph type="ftr" sz="quarter" idx="11"/>
          </p:nvPr>
        </p:nvSpPr>
        <p:spPr/>
        <p:txBody>
          <a:bodyPr/>
          <a:lstStyle/>
          <a:p>
            <a:pPr>
              <a:defRPr/>
            </a:pPr>
            <a:endParaRPr lang="nb-NO"/>
          </a:p>
        </p:txBody>
      </p:sp>
      <p:sp>
        <p:nvSpPr>
          <p:cNvPr id="6" name="Plassholder for lysbildenummer 5"/>
          <p:cNvSpPr>
            <a:spLocks noGrp="1"/>
          </p:cNvSpPr>
          <p:nvPr>
            <p:ph type="sldNum" sz="quarter" idx="12"/>
          </p:nvPr>
        </p:nvSpPr>
        <p:spPr>
          <a:xfrm>
            <a:off x="6999609" y="4866265"/>
            <a:ext cx="2133600" cy="273844"/>
          </a:xfrm>
        </p:spPr>
        <p:txBody>
          <a:bodyPr/>
          <a:lstStyle/>
          <a:p>
            <a:pPr>
              <a:defRPr/>
            </a:pPr>
            <a:fld id="{E03303BA-74DF-41B3-BF45-C9A0EB4C6026}" type="slidenum">
              <a:rPr lang="en-GB" smtClean="0"/>
              <a:pPr>
                <a:defRPr/>
              </a:pPr>
              <a:t>‹#›</a:t>
            </a:fld>
            <a:endParaRPr lang="en-GB"/>
          </a:p>
        </p:txBody>
      </p:sp>
      <p:sp>
        <p:nvSpPr>
          <p:cNvPr id="11" name="Tittel 1"/>
          <p:cNvSpPr txBox="1">
            <a:spLocks/>
          </p:cNvSpPr>
          <p:nvPr userDrawn="1"/>
        </p:nvSpPr>
        <p:spPr>
          <a:xfrm>
            <a:off x="-114594" y="-74544"/>
            <a:ext cx="1950290" cy="3711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1800" b="1" i="1" dirty="0">
                <a:latin typeface="+mj-lt"/>
              </a:rPr>
              <a:t>ECHOSOUNDERS</a:t>
            </a:r>
          </a:p>
        </p:txBody>
      </p:sp>
      <p:sp>
        <p:nvSpPr>
          <p:cNvPr id="12" name="Tittel 1"/>
          <p:cNvSpPr txBox="1">
            <a:spLocks/>
          </p:cNvSpPr>
          <p:nvPr userDrawn="1"/>
        </p:nvSpPr>
        <p:spPr>
          <a:xfrm>
            <a:off x="7740352" y="-74544"/>
            <a:ext cx="1554754" cy="3711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1800" b="1" i="1" dirty="0">
                <a:latin typeface="+mj-lt"/>
              </a:rPr>
              <a:t>SPEED LOGS</a:t>
            </a:r>
          </a:p>
        </p:txBody>
      </p:sp>
      <p:sp>
        <p:nvSpPr>
          <p:cNvPr id="8" name="Undertittel 2"/>
          <p:cNvSpPr>
            <a:spLocks noGrp="1"/>
          </p:cNvSpPr>
          <p:nvPr>
            <p:ph type="subTitle" idx="13"/>
          </p:nvPr>
        </p:nvSpPr>
        <p:spPr>
          <a:xfrm>
            <a:off x="1619672" y="555526"/>
            <a:ext cx="4752528" cy="576064"/>
          </a:xfrm>
        </p:spPr>
        <p:txBody>
          <a:bodyPr/>
          <a:lstStyle>
            <a:lvl1pPr marL="0" indent="0" algn="ctr">
              <a:buNone/>
              <a:defRPr>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Klikk for å redigere undertittelstil i malen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pPr>
              <a:defRPr/>
            </a:pPr>
            <a:endParaRPr lang="en-GB"/>
          </a:p>
        </p:txBody>
      </p:sp>
      <p:sp>
        <p:nvSpPr>
          <p:cNvPr id="5" name="Plassholder for bunntekst 4"/>
          <p:cNvSpPr>
            <a:spLocks noGrp="1"/>
          </p:cNvSpPr>
          <p:nvPr>
            <p:ph type="ftr" sz="quarter" idx="11"/>
          </p:nvPr>
        </p:nvSpPr>
        <p:spPr/>
        <p:txBody>
          <a:bodyPr/>
          <a:lstStyle/>
          <a:p>
            <a:pPr>
              <a:defRPr/>
            </a:pPr>
            <a:endParaRPr lang="nb-NO"/>
          </a:p>
        </p:txBody>
      </p:sp>
      <p:sp>
        <p:nvSpPr>
          <p:cNvPr id="6" name="Plassholder for lysbildenummer 5"/>
          <p:cNvSpPr>
            <a:spLocks noGrp="1"/>
          </p:cNvSpPr>
          <p:nvPr>
            <p:ph type="sldNum" sz="quarter" idx="12"/>
          </p:nvPr>
        </p:nvSpPr>
        <p:spPr/>
        <p:txBody>
          <a:bodyPr/>
          <a:lstStyle/>
          <a:p>
            <a:pPr>
              <a:defRPr/>
            </a:pPr>
            <a:fld id="{9CD450B2-A7D1-44C7-AB18-C524789C7B1D}" type="slidenum">
              <a:rPr lang="en-GB" smtClean="0"/>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rgbClr val="FFFF00"/>
                </a:solidFill>
              </a:defRPr>
            </a:lvl1pPr>
          </a:lstStyle>
          <a:p>
            <a:r>
              <a:rPr lang="nb-NO" dirty="0"/>
              <a:t>Klikk for å redigere tittelstil</a:t>
            </a:r>
          </a:p>
        </p:txBody>
      </p:sp>
      <p:sp>
        <p:nvSpPr>
          <p:cNvPr id="3" name="Plassholder for innhold 2"/>
          <p:cNvSpPr>
            <a:spLocks noGrp="1"/>
          </p:cNvSpPr>
          <p:nvPr>
            <p:ph sz="half" idx="1"/>
          </p:nvPr>
        </p:nvSpPr>
        <p:spPr>
          <a:xfrm>
            <a:off x="107504" y="1275606"/>
            <a:ext cx="3240360" cy="3394472"/>
          </a:xfrm>
        </p:spPr>
        <p:txBody>
          <a:bodyPr/>
          <a:lstStyle>
            <a:lvl1pPr>
              <a:defRPr sz="2800">
                <a:solidFill>
                  <a:srgbClr val="FFFF00"/>
                </a:solidFill>
              </a:defRPr>
            </a:lvl1pPr>
            <a:lvl2pPr>
              <a:defRPr sz="2400">
                <a:solidFill>
                  <a:srgbClr val="FFFF00"/>
                </a:solidFill>
              </a:defRPr>
            </a:lvl2pPr>
            <a:lvl3pPr>
              <a:defRPr sz="2000">
                <a:solidFill>
                  <a:srgbClr val="FFFF00"/>
                </a:solidFill>
              </a:defRPr>
            </a:lvl3pPr>
            <a:lvl4pPr>
              <a:defRPr sz="1800">
                <a:solidFill>
                  <a:srgbClr val="FFFF00"/>
                </a:solidFill>
              </a:defRPr>
            </a:lvl4pPr>
            <a:lvl5pPr>
              <a:defRPr sz="1800">
                <a:solidFill>
                  <a:srgbClr val="FFFF00"/>
                </a:solidFill>
              </a:defRPr>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p:cNvSpPr>
            <a:spLocks noGrp="1"/>
          </p:cNvSpPr>
          <p:nvPr>
            <p:ph sz="half" idx="2"/>
          </p:nvPr>
        </p:nvSpPr>
        <p:spPr>
          <a:xfrm>
            <a:off x="3419872" y="1275606"/>
            <a:ext cx="3240360" cy="3384376"/>
          </a:xfrm>
        </p:spPr>
        <p:txBody>
          <a:bodyPr/>
          <a:lstStyle>
            <a:lvl1pPr>
              <a:defRPr sz="2800">
                <a:solidFill>
                  <a:srgbClr val="FFFF00"/>
                </a:solidFill>
              </a:defRPr>
            </a:lvl1pPr>
            <a:lvl2pPr>
              <a:defRPr sz="2400">
                <a:solidFill>
                  <a:srgbClr val="FFFF00"/>
                </a:solidFill>
              </a:defRPr>
            </a:lvl2pPr>
            <a:lvl3pPr>
              <a:defRPr sz="2000">
                <a:solidFill>
                  <a:srgbClr val="FFFF00"/>
                </a:solidFill>
              </a:defRPr>
            </a:lvl3pPr>
            <a:lvl4pPr>
              <a:defRPr sz="1800">
                <a:solidFill>
                  <a:srgbClr val="FFFF00"/>
                </a:solidFill>
              </a:defRPr>
            </a:lvl4pPr>
            <a:lvl5pPr>
              <a:defRPr sz="1800">
                <a:solidFill>
                  <a:srgbClr val="FFFF00"/>
                </a:solidFill>
              </a:defRPr>
            </a:lvl5pPr>
            <a:lvl6pPr>
              <a:defRPr sz="1800"/>
            </a:lvl6pPr>
            <a:lvl7pPr>
              <a:defRPr sz="1800"/>
            </a:lvl7pPr>
            <a:lvl8pPr>
              <a:defRPr sz="1800"/>
            </a:lvl8pPr>
            <a:lvl9pPr>
              <a:defRPr sz="18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ato 4"/>
          <p:cNvSpPr>
            <a:spLocks noGrp="1"/>
          </p:cNvSpPr>
          <p:nvPr>
            <p:ph type="dt" sz="half" idx="10"/>
          </p:nvPr>
        </p:nvSpPr>
        <p:spPr/>
        <p:txBody>
          <a:bodyPr/>
          <a:lstStyle/>
          <a:p>
            <a:pPr>
              <a:defRPr/>
            </a:pPr>
            <a:endParaRPr lang="en-GB"/>
          </a:p>
        </p:txBody>
      </p:sp>
      <p:sp>
        <p:nvSpPr>
          <p:cNvPr id="6" name="Plassholder for bunntekst 5"/>
          <p:cNvSpPr>
            <a:spLocks noGrp="1"/>
          </p:cNvSpPr>
          <p:nvPr>
            <p:ph type="ftr" sz="quarter" idx="11"/>
          </p:nvPr>
        </p:nvSpPr>
        <p:spPr/>
        <p:txBody>
          <a:bodyPr/>
          <a:lstStyle/>
          <a:p>
            <a:pPr>
              <a:defRPr/>
            </a:pPr>
            <a:endParaRPr lang="nb-NO"/>
          </a:p>
        </p:txBody>
      </p:sp>
      <p:sp>
        <p:nvSpPr>
          <p:cNvPr id="7" name="Plassholder for lysbildenummer 6"/>
          <p:cNvSpPr>
            <a:spLocks noGrp="1"/>
          </p:cNvSpPr>
          <p:nvPr>
            <p:ph type="sldNum" sz="quarter" idx="12"/>
          </p:nvPr>
        </p:nvSpPr>
        <p:spPr>
          <a:xfrm>
            <a:off x="7010400" y="4843116"/>
            <a:ext cx="2133600" cy="273844"/>
          </a:xfrm>
        </p:spPr>
        <p:txBody>
          <a:bodyPr/>
          <a:lstStyle/>
          <a:p>
            <a:pPr>
              <a:defRPr/>
            </a:pPr>
            <a:fld id="{29E8D514-60C5-4A75-812A-312C85A452CB}" type="slidenum">
              <a:rPr lang="en-GB" smtClean="0"/>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pPr>
              <a:defRPr/>
            </a:pPr>
            <a:endParaRPr lang="en-GB"/>
          </a:p>
        </p:txBody>
      </p:sp>
      <p:sp>
        <p:nvSpPr>
          <p:cNvPr id="8" name="Plassholder for bunntekst 7"/>
          <p:cNvSpPr>
            <a:spLocks noGrp="1"/>
          </p:cNvSpPr>
          <p:nvPr>
            <p:ph type="ftr" sz="quarter" idx="11"/>
          </p:nvPr>
        </p:nvSpPr>
        <p:spPr/>
        <p:txBody>
          <a:bodyPr/>
          <a:lstStyle/>
          <a:p>
            <a:pPr>
              <a:defRPr/>
            </a:pPr>
            <a:endParaRPr lang="nb-NO"/>
          </a:p>
        </p:txBody>
      </p:sp>
      <p:sp>
        <p:nvSpPr>
          <p:cNvPr id="9" name="Plassholder for lysbildenummer 8"/>
          <p:cNvSpPr>
            <a:spLocks noGrp="1"/>
          </p:cNvSpPr>
          <p:nvPr>
            <p:ph type="sldNum" sz="quarter" idx="12"/>
          </p:nvPr>
        </p:nvSpPr>
        <p:spPr/>
        <p:txBody>
          <a:bodyPr/>
          <a:lstStyle/>
          <a:p>
            <a:pPr>
              <a:defRPr/>
            </a:pPr>
            <a:fld id="{3E64F480-5089-42DE-BFD2-E538CF841CF4}" type="slidenum">
              <a:rPr lang="en-GB" smtClean="0"/>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pPr>
              <a:defRPr/>
            </a:pPr>
            <a:endParaRPr lang="en-GB"/>
          </a:p>
        </p:txBody>
      </p:sp>
      <p:sp>
        <p:nvSpPr>
          <p:cNvPr id="4" name="Plassholder for bunntekst 3"/>
          <p:cNvSpPr>
            <a:spLocks noGrp="1"/>
          </p:cNvSpPr>
          <p:nvPr>
            <p:ph type="ftr" sz="quarter" idx="11"/>
          </p:nvPr>
        </p:nvSpPr>
        <p:spPr/>
        <p:txBody>
          <a:bodyPr/>
          <a:lstStyle/>
          <a:p>
            <a:pPr>
              <a:defRPr/>
            </a:pPr>
            <a:endParaRPr lang="nb-NO"/>
          </a:p>
        </p:txBody>
      </p:sp>
      <p:sp>
        <p:nvSpPr>
          <p:cNvPr id="5" name="Plassholder for lysbildenummer 4"/>
          <p:cNvSpPr>
            <a:spLocks noGrp="1"/>
          </p:cNvSpPr>
          <p:nvPr>
            <p:ph type="sldNum" sz="quarter" idx="12"/>
          </p:nvPr>
        </p:nvSpPr>
        <p:spPr/>
        <p:txBody>
          <a:bodyPr/>
          <a:lstStyle/>
          <a:p>
            <a:pPr>
              <a:defRPr/>
            </a:pPr>
            <a:fld id="{AA654C3B-7803-45E9-BD9F-319D23901F0A}" type="slidenum">
              <a:rPr lang="en-GB" smtClean="0"/>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pPr>
              <a:defRPr/>
            </a:pPr>
            <a:endParaRPr lang="en-GB"/>
          </a:p>
        </p:txBody>
      </p:sp>
      <p:sp>
        <p:nvSpPr>
          <p:cNvPr id="3" name="Plassholder for bunntekst 2"/>
          <p:cNvSpPr>
            <a:spLocks noGrp="1"/>
          </p:cNvSpPr>
          <p:nvPr>
            <p:ph type="ftr" sz="quarter" idx="11"/>
          </p:nvPr>
        </p:nvSpPr>
        <p:spPr/>
        <p:txBody>
          <a:bodyPr/>
          <a:lstStyle/>
          <a:p>
            <a:pPr>
              <a:defRPr/>
            </a:pPr>
            <a:endParaRPr lang="nb-NO"/>
          </a:p>
        </p:txBody>
      </p:sp>
      <p:sp>
        <p:nvSpPr>
          <p:cNvPr id="4" name="Plassholder for lysbildenummer 3"/>
          <p:cNvSpPr>
            <a:spLocks noGrp="1"/>
          </p:cNvSpPr>
          <p:nvPr>
            <p:ph type="sldNum" sz="quarter" idx="12"/>
          </p:nvPr>
        </p:nvSpPr>
        <p:spPr>
          <a:xfrm>
            <a:off x="7007289" y="4869656"/>
            <a:ext cx="2133600" cy="273844"/>
          </a:xfrm>
        </p:spPr>
        <p:txBody>
          <a:bodyPr/>
          <a:lstStyle/>
          <a:p>
            <a:pPr>
              <a:defRPr/>
            </a:pPr>
            <a:fld id="{F6FD4FC2-8CA5-45FD-B382-18D2AB73FA48}" type="slidenum">
              <a:rPr lang="en-GB" smtClean="0"/>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3" y="204787"/>
            <a:ext cx="3008313" cy="871538"/>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pPr>
              <a:defRPr/>
            </a:pPr>
            <a:endParaRPr lang="en-GB"/>
          </a:p>
        </p:txBody>
      </p:sp>
      <p:sp>
        <p:nvSpPr>
          <p:cNvPr id="6" name="Plassholder for bunntekst 5"/>
          <p:cNvSpPr>
            <a:spLocks noGrp="1"/>
          </p:cNvSpPr>
          <p:nvPr>
            <p:ph type="ftr" sz="quarter" idx="11"/>
          </p:nvPr>
        </p:nvSpPr>
        <p:spPr/>
        <p:txBody>
          <a:bodyPr/>
          <a:lstStyle/>
          <a:p>
            <a:pPr>
              <a:defRPr/>
            </a:pPr>
            <a:endParaRPr lang="nb-NO"/>
          </a:p>
        </p:txBody>
      </p:sp>
      <p:sp>
        <p:nvSpPr>
          <p:cNvPr id="7" name="Plassholder for lysbildenummer 6"/>
          <p:cNvSpPr>
            <a:spLocks noGrp="1"/>
          </p:cNvSpPr>
          <p:nvPr>
            <p:ph type="sldNum" sz="quarter" idx="12"/>
          </p:nvPr>
        </p:nvSpPr>
        <p:spPr/>
        <p:txBody>
          <a:bodyPr/>
          <a:lstStyle/>
          <a:p>
            <a:pPr>
              <a:defRPr/>
            </a:pPr>
            <a:fld id="{B5555106-4937-479D-8FD8-E368C4E2E863}" type="slidenum">
              <a:rPr lang="en-GB" smtClean="0"/>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1"/>
            <a:ext cx="5486400" cy="42505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pPr>
              <a:defRPr/>
            </a:pPr>
            <a:endParaRPr lang="en-GB"/>
          </a:p>
        </p:txBody>
      </p:sp>
      <p:sp>
        <p:nvSpPr>
          <p:cNvPr id="6" name="Plassholder for bunntekst 5"/>
          <p:cNvSpPr>
            <a:spLocks noGrp="1"/>
          </p:cNvSpPr>
          <p:nvPr>
            <p:ph type="ftr" sz="quarter" idx="11"/>
          </p:nvPr>
        </p:nvSpPr>
        <p:spPr/>
        <p:txBody>
          <a:bodyPr/>
          <a:lstStyle/>
          <a:p>
            <a:pPr>
              <a:defRPr/>
            </a:pPr>
            <a:endParaRPr lang="nb-NO"/>
          </a:p>
        </p:txBody>
      </p:sp>
      <p:sp>
        <p:nvSpPr>
          <p:cNvPr id="7" name="Plassholder for lysbildenummer 6"/>
          <p:cNvSpPr>
            <a:spLocks noGrp="1"/>
          </p:cNvSpPr>
          <p:nvPr>
            <p:ph type="sldNum" sz="quarter" idx="12"/>
          </p:nvPr>
        </p:nvSpPr>
        <p:spPr/>
        <p:txBody>
          <a:bodyPr/>
          <a:lstStyle/>
          <a:p>
            <a:pPr>
              <a:defRPr/>
            </a:pPr>
            <a:fld id="{1653BBEA-977C-4292-8AAA-F0CD828E9785}" type="slidenum">
              <a:rPr lang="en-GB" smtClean="0"/>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14914" y="509254"/>
            <a:ext cx="6545318" cy="680417"/>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323528" y="1200151"/>
            <a:ext cx="6131024" cy="3394472"/>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0" y="4869657"/>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GB" dirty="0"/>
          </a:p>
        </p:txBody>
      </p:sp>
      <p:sp>
        <p:nvSpPr>
          <p:cNvPr id="5" name="Plassholder for bunntekst 4"/>
          <p:cNvSpPr>
            <a:spLocks noGrp="1"/>
          </p:cNvSpPr>
          <p:nvPr>
            <p:ph type="ftr" sz="quarter" idx="3"/>
          </p:nvPr>
        </p:nvSpPr>
        <p:spPr>
          <a:xfrm>
            <a:off x="4621958" y="4870892"/>
            <a:ext cx="2131876" cy="255110"/>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nb-NO" dirty="0"/>
          </a:p>
        </p:txBody>
      </p:sp>
      <p:sp>
        <p:nvSpPr>
          <p:cNvPr id="7" name="Rectangle 6"/>
          <p:cNvSpPr/>
          <p:nvPr userDrawn="1"/>
        </p:nvSpPr>
        <p:spPr>
          <a:xfrm>
            <a:off x="6775256" y="195486"/>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7"/>
          <p:cNvSpPr/>
          <p:nvPr userDrawn="1"/>
        </p:nvSpPr>
        <p:spPr>
          <a:xfrm>
            <a:off x="6775256" y="897564"/>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p:cNvSpPr/>
          <p:nvPr userDrawn="1"/>
        </p:nvSpPr>
        <p:spPr>
          <a:xfrm>
            <a:off x="6775256" y="1599642"/>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p:cNvSpPr/>
          <p:nvPr userDrawn="1"/>
        </p:nvSpPr>
        <p:spPr>
          <a:xfrm>
            <a:off x="6775256" y="2304256"/>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p:cNvSpPr/>
          <p:nvPr userDrawn="1"/>
        </p:nvSpPr>
        <p:spPr>
          <a:xfrm>
            <a:off x="6775256" y="3003798"/>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p:cNvSpPr/>
          <p:nvPr userDrawn="1"/>
        </p:nvSpPr>
        <p:spPr>
          <a:xfrm>
            <a:off x="6775256" y="3705876"/>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p:cNvSpPr/>
          <p:nvPr userDrawn="1"/>
        </p:nvSpPr>
        <p:spPr>
          <a:xfrm>
            <a:off x="6775256" y="4407954"/>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4" name="TextBox 13"/>
          <p:cNvSpPr txBox="1"/>
          <p:nvPr userDrawn="1"/>
        </p:nvSpPr>
        <p:spPr>
          <a:xfrm>
            <a:off x="7272754" y="123478"/>
            <a:ext cx="1331694" cy="400110"/>
          </a:xfrm>
          <a:prstGeom prst="rect">
            <a:avLst/>
          </a:prstGeom>
          <a:noFill/>
        </p:spPr>
        <p:txBody>
          <a:bodyPr wrap="square" rtlCol="0">
            <a:spAutoFit/>
          </a:bodyPr>
          <a:lstStyle/>
          <a:p>
            <a:r>
              <a:rPr lang="nb-NO" sz="2000" dirty="0" err="1">
                <a:solidFill>
                  <a:srgbClr val="FFFF00"/>
                </a:solidFill>
                <a:latin typeface="+mn-lt"/>
              </a:rPr>
              <a:t>Calibration</a:t>
            </a:r>
            <a:endParaRPr lang="nb-NO" dirty="0">
              <a:solidFill>
                <a:srgbClr val="FFFF00"/>
              </a:solidFill>
              <a:latin typeface="+mn-lt"/>
            </a:endParaRPr>
          </a:p>
        </p:txBody>
      </p:sp>
      <p:sp>
        <p:nvSpPr>
          <p:cNvPr id="15" name="TextBox 14"/>
          <p:cNvSpPr txBox="1"/>
          <p:nvPr userDrawn="1"/>
        </p:nvSpPr>
        <p:spPr>
          <a:xfrm>
            <a:off x="6831518" y="387797"/>
            <a:ext cx="2109232" cy="369332"/>
          </a:xfrm>
          <a:prstGeom prst="rect">
            <a:avLst/>
          </a:prstGeom>
          <a:noFill/>
        </p:spPr>
        <p:txBody>
          <a:bodyPr wrap="square" rtlCol="0">
            <a:spAutoFit/>
          </a:bodyPr>
          <a:lstStyle/>
          <a:p>
            <a:r>
              <a:rPr lang="nb-NO" sz="1800" dirty="0">
                <a:solidFill>
                  <a:srgbClr val="FFFF00"/>
                </a:solidFill>
                <a:latin typeface="+mj-lt"/>
              </a:rPr>
              <a:t>Intro and </a:t>
            </a:r>
            <a:r>
              <a:rPr lang="nb-NO" sz="1800" dirty="0" err="1">
                <a:solidFill>
                  <a:srgbClr val="FFFF00"/>
                </a:solidFill>
                <a:latin typeface="+mj-lt"/>
              </a:rPr>
              <a:t>the</a:t>
            </a:r>
            <a:r>
              <a:rPr lang="nb-NO" sz="1800" dirty="0">
                <a:solidFill>
                  <a:srgbClr val="FFFF00"/>
                </a:solidFill>
                <a:latin typeface="+mj-lt"/>
              </a:rPr>
              <a:t> Basics</a:t>
            </a:r>
            <a:endParaRPr lang="nb-NO" sz="900" dirty="0">
              <a:solidFill>
                <a:srgbClr val="FFFF00"/>
              </a:solidFill>
              <a:latin typeface="+mj-lt"/>
            </a:endParaRPr>
          </a:p>
        </p:txBody>
      </p:sp>
      <p:cxnSp>
        <p:nvCxnSpPr>
          <p:cNvPr id="16" name="Straight Arrow Connector 15"/>
          <p:cNvCxnSpPr/>
          <p:nvPr userDrawn="1"/>
        </p:nvCxnSpPr>
        <p:spPr>
          <a:xfrm>
            <a:off x="8128650" y="4785996"/>
            <a:ext cx="691825" cy="0"/>
          </a:xfrm>
          <a:prstGeom prst="straightConnector1">
            <a:avLst/>
          </a:prstGeom>
          <a:ln w="127000" cap="rnd">
            <a:solidFill>
              <a:srgbClr val="FFFF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userDrawn="1"/>
        </p:nvCxnSpPr>
        <p:spPr>
          <a:xfrm flipH="1">
            <a:off x="6876260" y="4785996"/>
            <a:ext cx="720079" cy="0"/>
          </a:xfrm>
          <a:prstGeom prst="straightConnector1">
            <a:avLst/>
          </a:prstGeom>
          <a:ln w="127000" cap="rnd">
            <a:solidFill>
              <a:srgbClr val="FFFF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7272754" y="4353948"/>
            <a:ext cx="1259686" cy="400110"/>
          </a:xfrm>
          <a:prstGeom prst="rect">
            <a:avLst/>
          </a:prstGeom>
          <a:noFill/>
        </p:spPr>
        <p:txBody>
          <a:bodyPr wrap="square" rtlCol="0">
            <a:spAutoFit/>
          </a:bodyPr>
          <a:lstStyle/>
          <a:p>
            <a:r>
              <a:rPr lang="nb-NO" sz="2000" dirty="0">
                <a:solidFill>
                  <a:srgbClr val="FFFF00"/>
                </a:solidFill>
                <a:latin typeface="+mn-lt"/>
              </a:rPr>
              <a:t>SCREEN A</a:t>
            </a:r>
            <a:endParaRPr lang="nb-NO" dirty="0">
              <a:solidFill>
                <a:srgbClr val="FFFF00"/>
              </a:solidFill>
              <a:latin typeface="+mn-lt"/>
            </a:endParaRPr>
          </a:p>
        </p:txBody>
      </p:sp>
      <p:cxnSp>
        <p:nvCxnSpPr>
          <p:cNvPr id="19" name="Straight Arrow Connector 18"/>
          <p:cNvCxnSpPr/>
          <p:nvPr userDrawn="1"/>
        </p:nvCxnSpPr>
        <p:spPr>
          <a:xfrm flipV="1">
            <a:off x="7164288" y="3834426"/>
            <a:ext cx="0" cy="411510"/>
          </a:xfrm>
          <a:prstGeom prst="straightConnector1">
            <a:avLst/>
          </a:prstGeom>
          <a:ln w="127000" cap="rnd">
            <a:solidFill>
              <a:srgbClr val="FFFF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userDrawn="1"/>
        </p:nvCxnSpPr>
        <p:spPr>
          <a:xfrm>
            <a:off x="8676456" y="3867894"/>
            <a:ext cx="0" cy="390208"/>
          </a:xfrm>
          <a:prstGeom prst="straightConnector1">
            <a:avLst/>
          </a:prstGeom>
          <a:ln w="127000" cap="rnd">
            <a:solidFill>
              <a:srgbClr val="FFFF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7272754" y="3705876"/>
            <a:ext cx="1259686" cy="400110"/>
          </a:xfrm>
          <a:prstGeom prst="rect">
            <a:avLst/>
          </a:prstGeom>
          <a:noFill/>
        </p:spPr>
        <p:txBody>
          <a:bodyPr wrap="square" rtlCol="0">
            <a:spAutoFit/>
          </a:bodyPr>
          <a:lstStyle/>
          <a:p>
            <a:r>
              <a:rPr lang="nb-NO" sz="2000" dirty="0">
                <a:solidFill>
                  <a:srgbClr val="FFFF00"/>
                </a:solidFill>
                <a:latin typeface="+mn-lt"/>
              </a:rPr>
              <a:t>DIMMING</a:t>
            </a:r>
            <a:endParaRPr lang="nb-NO" dirty="0">
              <a:solidFill>
                <a:srgbClr val="FFFF00"/>
              </a:solidFill>
              <a:latin typeface="+mn-lt"/>
            </a:endParaRPr>
          </a:p>
        </p:txBody>
      </p:sp>
      <p:sp>
        <p:nvSpPr>
          <p:cNvPr id="25" name="TextBox 24"/>
          <p:cNvSpPr txBox="1"/>
          <p:nvPr userDrawn="1"/>
        </p:nvSpPr>
        <p:spPr>
          <a:xfrm>
            <a:off x="7164288" y="1133311"/>
            <a:ext cx="1673808" cy="400110"/>
          </a:xfrm>
          <a:prstGeom prst="rect">
            <a:avLst/>
          </a:prstGeom>
          <a:noFill/>
        </p:spPr>
        <p:txBody>
          <a:bodyPr wrap="square" rtlCol="0">
            <a:spAutoFit/>
          </a:bodyPr>
          <a:lstStyle/>
          <a:p>
            <a:r>
              <a:rPr lang="nb-NO" sz="2000" dirty="0">
                <a:solidFill>
                  <a:srgbClr val="FFFF00"/>
                </a:solidFill>
                <a:latin typeface="+mj-lt"/>
              </a:rPr>
              <a:t>The </a:t>
            </a:r>
            <a:r>
              <a:rPr lang="nb-NO" sz="2000" dirty="0" err="1">
                <a:solidFill>
                  <a:srgbClr val="FFFF00"/>
                </a:solidFill>
                <a:latin typeface="+mj-lt"/>
              </a:rPr>
              <a:t>Process</a:t>
            </a:r>
            <a:endParaRPr lang="nb-NO" sz="2800" dirty="0">
              <a:solidFill>
                <a:srgbClr val="FFFF00"/>
              </a:solidFill>
              <a:latin typeface="+mj-lt"/>
            </a:endParaRPr>
          </a:p>
        </p:txBody>
      </p:sp>
      <p:sp>
        <p:nvSpPr>
          <p:cNvPr id="27" name="TextBox 26"/>
          <p:cNvSpPr txBox="1"/>
          <p:nvPr userDrawn="1"/>
        </p:nvSpPr>
        <p:spPr>
          <a:xfrm>
            <a:off x="7218800" y="2538122"/>
            <a:ext cx="1371310" cy="369332"/>
          </a:xfrm>
          <a:prstGeom prst="rect">
            <a:avLst/>
          </a:prstGeom>
          <a:noFill/>
        </p:spPr>
        <p:txBody>
          <a:bodyPr wrap="square" rtlCol="0">
            <a:spAutoFit/>
          </a:bodyPr>
          <a:lstStyle/>
          <a:p>
            <a:r>
              <a:rPr lang="nb-NO" sz="1800" dirty="0" err="1">
                <a:solidFill>
                  <a:srgbClr val="FFFF00"/>
                </a:solidFill>
                <a:latin typeface="+mj-lt"/>
              </a:rPr>
              <a:t>Whats</a:t>
            </a:r>
            <a:r>
              <a:rPr lang="nb-NO" sz="1800" dirty="0">
                <a:solidFill>
                  <a:srgbClr val="FFFF00"/>
                </a:solidFill>
                <a:latin typeface="+mj-lt"/>
              </a:rPr>
              <a:t> </a:t>
            </a:r>
            <a:r>
              <a:rPr lang="nb-NO" sz="1800" dirty="0" err="1">
                <a:solidFill>
                  <a:srgbClr val="FFFF00"/>
                </a:solidFill>
                <a:latin typeface="+mj-lt"/>
              </a:rPr>
              <a:t>new</a:t>
            </a:r>
            <a:r>
              <a:rPr lang="nb-NO" sz="1800" dirty="0">
                <a:solidFill>
                  <a:srgbClr val="FFFF00"/>
                </a:solidFill>
                <a:latin typeface="+mj-lt"/>
              </a:rPr>
              <a:t>?</a:t>
            </a:r>
            <a:endParaRPr lang="nb-NO" sz="1100" dirty="0">
              <a:solidFill>
                <a:srgbClr val="FFFF00"/>
              </a:solidFill>
              <a:latin typeface="+mj-lt"/>
            </a:endParaRPr>
          </a:p>
        </p:txBody>
      </p:sp>
      <p:sp>
        <p:nvSpPr>
          <p:cNvPr id="29" name="TextBox 28"/>
          <p:cNvSpPr txBox="1"/>
          <p:nvPr userDrawn="1"/>
        </p:nvSpPr>
        <p:spPr>
          <a:xfrm>
            <a:off x="7434545" y="3096475"/>
            <a:ext cx="1008112" cy="523220"/>
          </a:xfrm>
          <a:prstGeom prst="rect">
            <a:avLst/>
          </a:prstGeom>
          <a:noFill/>
        </p:spPr>
        <p:txBody>
          <a:bodyPr wrap="square" rtlCol="0">
            <a:spAutoFit/>
          </a:bodyPr>
          <a:lstStyle/>
          <a:p>
            <a:r>
              <a:rPr lang="nb-NO" sz="2800" dirty="0">
                <a:solidFill>
                  <a:srgbClr val="FFFF00"/>
                </a:solidFill>
                <a:latin typeface="+mj-lt"/>
              </a:rPr>
              <a:t>Tools</a:t>
            </a:r>
            <a:endParaRPr lang="nb-NO" sz="1600" dirty="0">
              <a:solidFill>
                <a:srgbClr val="FFFF00"/>
              </a:solidFill>
              <a:latin typeface="+mj-lt"/>
            </a:endParaRPr>
          </a:p>
        </p:txBody>
      </p:sp>
      <p:sp>
        <p:nvSpPr>
          <p:cNvPr id="31" name="TextBox 30"/>
          <p:cNvSpPr txBox="1"/>
          <p:nvPr userDrawn="1"/>
        </p:nvSpPr>
        <p:spPr>
          <a:xfrm>
            <a:off x="1907704" y="51470"/>
            <a:ext cx="4464496" cy="584775"/>
          </a:xfrm>
          <a:prstGeom prst="rect">
            <a:avLst/>
          </a:prstGeom>
          <a:noFill/>
        </p:spPr>
        <p:txBody>
          <a:bodyPr wrap="square" rtlCol="0">
            <a:spAutoFit/>
          </a:bodyPr>
          <a:lstStyle/>
          <a:p>
            <a:r>
              <a:rPr lang="nb-NO" sz="3200" dirty="0">
                <a:solidFill>
                  <a:srgbClr val="FFFF00"/>
                </a:solidFill>
                <a:latin typeface="+mn-lt"/>
              </a:rPr>
              <a:t>The                          System</a:t>
            </a:r>
            <a:endParaRPr lang="nb-NO" sz="3600" dirty="0">
              <a:solidFill>
                <a:srgbClr val="FFFF00"/>
              </a:solidFill>
              <a:latin typeface="+mn-lt"/>
            </a:endParaRPr>
          </a:p>
        </p:txBody>
      </p:sp>
      <p:sp>
        <p:nvSpPr>
          <p:cNvPr id="32" name="Rectangle 31"/>
          <p:cNvSpPr/>
          <p:nvPr userDrawn="1"/>
        </p:nvSpPr>
        <p:spPr>
          <a:xfrm>
            <a:off x="114914" y="259762"/>
            <a:ext cx="1099956" cy="313767"/>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TextBox 32"/>
          <p:cNvSpPr txBox="1"/>
          <p:nvPr userDrawn="1"/>
        </p:nvSpPr>
        <p:spPr>
          <a:xfrm>
            <a:off x="107504" y="241120"/>
            <a:ext cx="1008112" cy="400110"/>
          </a:xfrm>
          <a:prstGeom prst="rect">
            <a:avLst/>
          </a:prstGeom>
          <a:noFill/>
        </p:spPr>
        <p:txBody>
          <a:bodyPr wrap="square" rtlCol="0">
            <a:spAutoFit/>
          </a:bodyPr>
          <a:lstStyle/>
          <a:p>
            <a:r>
              <a:rPr lang="nb-NO" sz="2000" dirty="0">
                <a:solidFill>
                  <a:srgbClr val="FFFF00"/>
                </a:solidFill>
                <a:latin typeface="+mn-lt"/>
              </a:rPr>
              <a:t>CONFIG</a:t>
            </a:r>
            <a:endParaRPr lang="nb-NO" dirty="0">
              <a:solidFill>
                <a:srgbClr val="FFFF00"/>
              </a:solidFill>
              <a:latin typeface="+mn-lt"/>
            </a:endParaRPr>
          </a:p>
        </p:txBody>
      </p:sp>
      <p:sp>
        <p:nvSpPr>
          <p:cNvPr id="34" name="Tittel 1"/>
          <p:cNvSpPr txBox="1">
            <a:spLocks/>
          </p:cNvSpPr>
          <p:nvPr userDrawn="1"/>
        </p:nvSpPr>
        <p:spPr>
          <a:xfrm>
            <a:off x="-114594" y="-74544"/>
            <a:ext cx="1950290" cy="3711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1800" b="1" i="1" dirty="0">
                <a:latin typeface="+mj-lt"/>
              </a:rPr>
              <a:t>ECHOSOUNDERS</a:t>
            </a:r>
          </a:p>
        </p:txBody>
      </p:sp>
      <p:sp>
        <p:nvSpPr>
          <p:cNvPr id="35" name="Tittel 1"/>
          <p:cNvSpPr txBox="1">
            <a:spLocks/>
          </p:cNvSpPr>
          <p:nvPr userDrawn="1"/>
        </p:nvSpPr>
        <p:spPr>
          <a:xfrm>
            <a:off x="7740352" y="-74544"/>
            <a:ext cx="1554754" cy="3711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nb-NO" sz="1800" b="1" i="1" dirty="0">
                <a:latin typeface="+mj-lt"/>
              </a:rPr>
              <a:t>SPEED LOGS</a:t>
            </a:r>
          </a:p>
        </p:txBody>
      </p:sp>
      <p:sp>
        <p:nvSpPr>
          <p:cNvPr id="37" name="Rectangle 36"/>
          <p:cNvSpPr/>
          <p:nvPr userDrawn="1"/>
        </p:nvSpPr>
        <p:spPr>
          <a:xfrm>
            <a:off x="114914" y="259762"/>
            <a:ext cx="1216726" cy="366901"/>
          </a:xfrm>
          <a:prstGeom prst="rect">
            <a:avLst/>
          </a:prstGeom>
          <a:solidFill>
            <a:schemeClr val="bg1">
              <a:alpha val="29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8" name="Picture 3"/>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7255" t="10548" r="8704" b="20260"/>
          <a:stretch/>
        </p:blipFill>
        <p:spPr bwMode="auto">
          <a:xfrm>
            <a:off x="2749062" y="2"/>
            <a:ext cx="2239107" cy="568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Plassholder for lysbildenummer 5"/>
          <p:cNvSpPr>
            <a:spLocks noGrp="1"/>
          </p:cNvSpPr>
          <p:nvPr>
            <p:ph type="sldNum" sz="quarter" idx="4"/>
          </p:nvPr>
        </p:nvSpPr>
        <p:spPr>
          <a:xfrm>
            <a:off x="7000205" y="4866519"/>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3A9E672-0488-4CE5-B9DF-4C4BBD98D51F}" type="slidenum">
              <a:rPr lang="en-GB" smtClean="0"/>
              <a:pPr>
                <a:defRPr/>
              </a:pPr>
              <a:t>‹#›</a:t>
            </a:fld>
            <a:endParaRPr lang="en-GB" dirty="0"/>
          </a:p>
        </p:txBody>
      </p:sp>
      <p:sp>
        <p:nvSpPr>
          <p:cNvPr id="39" name="TextBox 38"/>
          <p:cNvSpPr txBox="1"/>
          <p:nvPr userDrawn="1"/>
        </p:nvSpPr>
        <p:spPr>
          <a:xfrm>
            <a:off x="6804248" y="843558"/>
            <a:ext cx="2109232" cy="400110"/>
          </a:xfrm>
          <a:prstGeom prst="rect">
            <a:avLst/>
          </a:prstGeom>
          <a:noFill/>
        </p:spPr>
        <p:txBody>
          <a:bodyPr wrap="square" rtlCol="0">
            <a:spAutoFit/>
          </a:bodyPr>
          <a:lstStyle/>
          <a:p>
            <a:r>
              <a:rPr lang="nb-NO" sz="2000" dirty="0" err="1">
                <a:solidFill>
                  <a:srgbClr val="FFFF00"/>
                </a:solidFill>
                <a:latin typeface="+mn-lt"/>
              </a:rPr>
              <a:t>Calibration</a:t>
            </a:r>
            <a:r>
              <a:rPr lang="nb-NO" sz="2000" dirty="0">
                <a:solidFill>
                  <a:srgbClr val="FFFF00"/>
                </a:solidFill>
                <a:latin typeface="+mn-lt"/>
              </a:rPr>
              <a:t> </a:t>
            </a:r>
            <a:r>
              <a:rPr lang="nb-NO" sz="2000" dirty="0" err="1">
                <a:solidFill>
                  <a:srgbClr val="FFFF00"/>
                </a:solidFill>
                <a:latin typeface="+mn-lt"/>
              </a:rPr>
              <a:t>on</a:t>
            </a:r>
            <a:r>
              <a:rPr lang="nb-NO" sz="2000" dirty="0">
                <a:solidFill>
                  <a:srgbClr val="FFFF00"/>
                </a:solidFill>
                <a:latin typeface="+mn-lt"/>
              </a:rPr>
              <a:t> DL2</a:t>
            </a:r>
            <a:endParaRPr lang="nb-NO" dirty="0">
              <a:solidFill>
                <a:srgbClr val="FFFF00"/>
              </a:solidFill>
              <a:latin typeface="+mn-lt"/>
            </a:endParaRPr>
          </a:p>
        </p:txBody>
      </p:sp>
      <p:sp>
        <p:nvSpPr>
          <p:cNvPr id="40" name="TextBox 39"/>
          <p:cNvSpPr txBox="1"/>
          <p:nvPr userDrawn="1"/>
        </p:nvSpPr>
        <p:spPr>
          <a:xfrm>
            <a:off x="6876256" y="1556045"/>
            <a:ext cx="2037224" cy="400110"/>
          </a:xfrm>
          <a:prstGeom prst="rect">
            <a:avLst/>
          </a:prstGeom>
          <a:noFill/>
        </p:spPr>
        <p:txBody>
          <a:bodyPr wrap="square" rtlCol="0">
            <a:spAutoFit/>
          </a:bodyPr>
          <a:lstStyle/>
          <a:p>
            <a:r>
              <a:rPr lang="nb-NO" sz="2000" dirty="0">
                <a:solidFill>
                  <a:srgbClr val="FFFF00"/>
                </a:solidFill>
                <a:latin typeface="+mn-lt"/>
              </a:rPr>
              <a:t>The DL2 </a:t>
            </a:r>
            <a:r>
              <a:rPr lang="nb-NO" sz="2000" dirty="0" err="1">
                <a:solidFill>
                  <a:srgbClr val="FFFF00"/>
                </a:solidFill>
                <a:latin typeface="+mn-lt"/>
              </a:rPr>
              <a:t>vs</a:t>
            </a:r>
            <a:r>
              <a:rPr lang="nb-NO" sz="2000" dirty="0">
                <a:solidFill>
                  <a:srgbClr val="FFFF00"/>
                </a:solidFill>
                <a:latin typeface="+mn-lt"/>
              </a:rPr>
              <a:t> DL850</a:t>
            </a:r>
            <a:endParaRPr lang="nb-NO" dirty="0">
              <a:solidFill>
                <a:srgbClr val="FFFF00"/>
              </a:solidFill>
              <a:latin typeface="+mn-lt"/>
            </a:endParaRPr>
          </a:p>
        </p:txBody>
      </p:sp>
      <p:sp>
        <p:nvSpPr>
          <p:cNvPr id="41" name="TextBox 40"/>
          <p:cNvSpPr txBox="1"/>
          <p:nvPr userDrawn="1"/>
        </p:nvSpPr>
        <p:spPr>
          <a:xfrm>
            <a:off x="7126636" y="2208602"/>
            <a:ext cx="1584176" cy="461665"/>
          </a:xfrm>
          <a:prstGeom prst="rect">
            <a:avLst/>
          </a:prstGeom>
          <a:noFill/>
        </p:spPr>
        <p:txBody>
          <a:bodyPr wrap="square" rtlCol="0">
            <a:spAutoFit/>
          </a:bodyPr>
          <a:lstStyle/>
          <a:p>
            <a:r>
              <a:rPr lang="nb-NO" dirty="0" err="1">
                <a:solidFill>
                  <a:srgbClr val="FFFF00"/>
                </a:solidFill>
                <a:latin typeface="+mn-lt"/>
              </a:rPr>
              <a:t>Calibration</a:t>
            </a:r>
            <a:endParaRPr lang="nb-NO" dirty="0">
              <a:solidFill>
                <a:srgbClr val="FFFF00"/>
              </a:solidFill>
              <a:latin typeface="+mn-lt"/>
            </a:endParaRPr>
          </a:p>
        </p:txBody>
      </p:sp>
      <p:sp>
        <p:nvSpPr>
          <p:cNvPr id="42" name="TextBox 41"/>
          <p:cNvSpPr txBox="1"/>
          <p:nvPr userDrawn="1"/>
        </p:nvSpPr>
        <p:spPr>
          <a:xfrm>
            <a:off x="6999272" y="2891720"/>
            <a:ext cx="1893208" cy="400110"/>
          </a:xfrm>
          <a:prstGeom prst="rect">
            <a:avLst/>
          </a:prstGeom>
          <a:noFill/>
        </p:spPr>
        <p:txBody>
          <a:bodyPr wrap="square" rtlCol="0">
            <a:spAutoFit/>
          </a:bodyPr>
          <a:lstStyle/>
          <a:p>
            <a:r>
              <a:rPr lang="nb-NO" sz="2000" dirty="0">
                <a:solidFill>
                  <a:srgbClr val="FFFF00"/>
                </a:solidFill>
                <a:latin typeface="+mn-lt"/>
              </a:rPr>
              <a:t>Post Processing</a:t>
            </a:r>
            <a:endParaRPr lang="nb-NO" dirty="0">
              <a:solidFill>
                <a:srgbClr val="FFFF00"/>
              </a:solidFill>
              <a:latin typeface="+mn-lt"/>
            </a:endParaRPr>
          </a:p>
        </p:txBody>
      </p:sp>
      <p:sp>
        <p:nvSpPr>
          <p:cNvPr id="43" name="TextBox 42"/>
          <p:cNvSpPr txBox="1"/>
          <p:nvPr userDrawn="1"/>
        </p:nvSpPr>
        <p:spPr>
          <a:xfrm>
            <a:off x="6790872" y="1841218"/>
            <a:ext cx="2173616" cy="338554"/>
          </a:xfrm>
          <a:prstGeom prst="rect">
            <a:avLst/>
          </a:prstGeom>
          <a:noFill/>
        </p:spPr>
        <p:txBody>
          <a:bodyPr wrap="square" rtlCol="0">
            <a:spAutoFit/>
          </a:bodyPr>
          <a:lstStyle/>
          <a:p>
            <a:r>
              <a:rPr lang="nb-NO" sz="1600" dirty="0" err="1">
                <a:solidFill>
                  <a:srgbClr val="FFFF00"/>
                </a:solidFill>
                <a:latin typeface="+mj-lt"/>
              </a:rPr>
              <a:t>Why</a:t>
            </a:r>
            <a:r>
              <a:rPr lang="nb-NO" sz="1600" dirty="0">
                <a:solidFill>
                  <a:srgbClr val="FFFF00"/>
                </a:solidFill>
                <a:latin typeface="+mj-lt"/>
              </a:rPr>
              <a:t> </a:t>
            </a:r>
            <a:r>
              <a:rPr lang="nb-NO" sz="1600" dirty="0" err="1">
                <a:solidFill>
                  <a:srgbClr val="FFFF00"/>
                </a:solidFill>
                <a:latin typeface="+mj-lt"/>
              </a:rPr>
              <a:t>are</a:t>
            </a:r>
            <a:r>
              <a:rPr lang="nb-NO" sz="1600" dirty="0">
                <a:solidFill>
                  <a:srgbClr val="FFFF00"/>
                </a:solidFill>
                <a:latin typeface="+mj-lt"/>
              </a:rPr>
              <a:t> </a:t>
            </a:r>
            <a:r>
              <a:rPr lang="nb-NO" sz="1600" dirty="0" err="1">
                <a:solidFill>
                  <a:srgbClr val="FFFF00"/>
                </a:solidFill>
                <a:latin typeface="+mj-lt"/>
              </a:rPr>
              <a:t>they</a:t>
            </a:r>
            <a:r>
              <a:rPr lang="nb-NO" sz="1600" dirty="0">
                <a:solidFill>
                  <a:srgbClr val="FFFF00"/>
                </a:solidFill>
                <a:latin typeface="+mj-lt"/>
              </a:rPr>
              <a:t> different?</a:t>
            </a:r>
            <a:endParaRPr lang="nb-NO" sz="1050" dirty="0">
              <a:solidFill>
                <a:srgbClr val="FFFF00"/>
              </a:solidFill>
              <a:latin typeface="+mj-lt"/>
            </a:endParaRPr>
          </a:p>
        </p:txBody>
      </p:sp>
      <p:sp>
        <p:nvSpPr>
          <p:cNvPr id="36" name="Rectangle 35"/>
          <p:cNvSpPr/>
          <p:nvPr userDrawn="1"/>
        </p:nvSpPr>
        <p:spPr>
          <a:xfrm>
            <a:off x="6753834" y="195486"/>
            <a:ext cx="2304256" cy="4948014"/>
          </a:xfrm>
          <a:prstGeom prst="rect">
            <a:avLst/>
          </a:prstGeom>
          <a:solidFill>
            <a:schemeClr val="bg1">
              <a:alpha val="29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914400" rtl="0" eaLnBrk="1" latinLnBrk="0" hangingPunct="1">
        <a:spcBef>
          <a:spcPct val="0"/>
        </a:spcBef>
        <a:buNone/>
        <a:defRPr sz="4400" kern="1200">
          <a:solidFill>
            <a:srgbClr val="FFFF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FFFF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FFF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FFFF0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skipper.no/"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gif"/><Relationship Id="rId4" Type="http://schemas.openxmlformats.org/officeDocument/2006/relationships/image" Target="../media/image66.gif"/></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8786"/>
            <a:ext cx="6732240" cy="4504714"/>
          </a:xfrm>
          <a:prstGeom prst="rect">
            <a:avLst/>
          </a:prstGeom>
        </p:spPr>
      </p:pic>
      <p:sp>
        <p:nvSpPr>
          <p:cNvPr id="4" name="Rectangle 3"/>
          <p:cNvSpPr/>
          <p:nvPr/>
        </p:nvSpPr>
        <p:spPr>
          <a:xfrm>
            <a:off x="14381" y="616438"/>
            <a:ext cx="6741206" cy="4504714"/>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2" name="Rectangle 2"/>
          <p:cNvSpPr>
            <a:spLocks noGrp="1" noChangeArrowheads="1"/>
          </p:cNvSpPr>
          <p:nvPr>
            <p:ph type="ctrTitle"/>
          </p:nvPr>
        </p:nvSpPr>
        <p:spPr>
          <a:xfrm>
            <a:off x="-106288" y="2352040"/>
            <a:ext cx="6982544" cy="857250"/>
          </a:xfrm>
        </p:spPr>
        <p:txBody>
          <a:bodyPr>
            <a:noAutofit/>
          </a:bodyPr>
          <a:lstStyle/>
          <a:p>
            <a:pPr eaLnBrk="1" hangingPunct="1"/>
            <a:r>
              <a:rPr lang="en-US" sz="3600" dirty="0">
                <a:solidFill>
                  <a:srgbClr val="FFFF00"/>
                </a:solidFill>
              </a:rPr>
              <a:t>Advanced Calibration of</a:t>
            </a:r>
            <a:br>
              <a:rPr lang="en-US" sz="3600" dirty="0">
                <a:solidFill>
                  <a:srgbClr val="FFFF00"/>
                </a:solidFill>
              </a:rPr>
            </a:br>
            <a:r>
              <a:rPr lang="en-US" sz="3600" dirty="0">
                <a:solidFill>
                  <a:srgbClr val="FFFF00"/>
                </a:solidFill>
              </a:rPr>
              <a:t>the </a:t>
            </a:r>
            <a:r>
              <a:rPr lang="en-US" sz="3600" dirty="0"/>
              <a:t>DL2 and DL21 </a:t>
            </a:r>
            <a:br>
              <a:rPr lang="en-US" sz="3600" dirty="0">
                <a:solidFill>
                  <a:srgbClr val="FFFF00"/>
                </a:solidFill>
              </a:rPr>
            </a:br>
            <a:br>
              <a:rPr lang="en-US" sz="3600" dirty="0">
                <a:solidFill>
                  <a:srgbClr val="FFFF00"/>
                </a:solidFill>
              </a:rPr>
            </a:br>
            <a:r>
              <a:rPr lang="en-US" sz="3600" dirty="0">
                <a:solidFill>
                  <a:srgbClr val="FFFF00"/>
                </a:solidFill>
              </a:rPr>
              <a:t>system</a:t>
            </a:r>
            <a:br>
              <a:rPr lang="en-US" sz="3600" dirty="0">
                <a:solidFill>
                  <a:srgbClr val="FFFF00"/>
                </a:solidFill>
              </a:rPr>
            </a:br>
            <a:br>
              <a:rPr lang="en-US" sz="3600" dirty="0">
                <a:solidFill>
                  <a:srgbClr val="FFFF00"/>
                </a:solidFill>
              </a:rPr>
            </a:br>
            <a:r>
              <a:rPr lang="en-US" sz="3600" dirty="0">
                <a:solidFill>
                  <a:srgbClr val="FFFF00"/>
                </a:solidFill>
              </a:rPr>
              <a:t>Part 1</a:t>
            </a:r>
          </a:p>
        </p:txBody>
      </p:sp>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255" t="10548" r="8704" b="20260"/>
          <a:stretch/>
        </p:blipFill>
        <p:spPr bwMode="auto">
          <a:xfrm>
            <a:off x="2332893" y="2211710"/>
            <a:ext cx="2239107" cy="568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22766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75605"/>
            <a:ext cx="2987824" cy="3384376"/>
          </a:xfrm>
        </p:spPr>
        <p:txBody>
          <a:bodyPr>
            <a:normAutofit/>
          </a:bodyPr>
          <a:lstStyle/>
          <a:p>
            <a:r>
              <a:rPr lang="nb-NO" sz="2000" dirty="0"/>
              <a:t>The DL850</a:t>
            </a:r>
          </a:p>
          <a:p>
            <a:pPr lvl="1"/>
            <a:r>
              <a:rPr lang="nb-NO" sz="1600" dirty="0"/>
              <a:t>Speed range – not used </a:t>
            </a:r>
            <a:r>
              <a:rPr lang="nb-NO" sz="1600" dirty="0" err="1"/>
              <a:t>much</a:t>
            </a:r>
            <a:endParaRPr lang="nb-NO" sz="1600" dirty="0"/>
          </a:p>
          <a:p>
            <a:endParaRPr lang="nb-NO" sz="1200" dirty="0"/>
          </a:p>
        </p:txBody>
      </p:sp>
      <p:sp>
        <p:nvSpPr>
          <p:cNvPr id="3" name="Subtitle 2"/>
          <p:cNvSpPr>
            <a:spLocks noGrp="1"/>
          </p:cNvSpPr>
          <p:nvPr>
            <p:ph type="subTitle" idx="13"/>
          </p:nvPr>
        </p:nvSpPr>
        <p:spPr>
          <a:xfrm>
            <a:off x="1115616" y="699541"/>
            <a:ext cx="4752528" cy="576064"/>
          </a:xfrm>
        </p:spPr>
        <p:txBody>
          <a:bodyPr>
            <a:normAutofit lnSpcReduction="10000"/>
          </a:bodyPr>
          <a:lstStyle/>
          <a:p>
            <a:r>
              <a:rPr lang="nb-NO" dirty="0"/>
              <a:t>The </a:t>
            </a:r>
            <a:r>
              <a:rPr lang="nb-NO" dirty="0" err="1"/>
              <a:t>Process</a:t>
            </a:r>
            <a:endParaRPr lang="nb-NO" dirty="0"/>
          </a:p>
        </p:txBody>
      </p:sp>
      <p:sp>
        <p:nvSpPr>
          <p:cNvPr id="5" name="Content Placeholder 1">
            <a:extLst>
              <a:ext uri="{FF2B5EF4-FFF2-40B4-BE49-F238E27FC236}">
                <a16:creationId xmlns:a16="http://schemas.microsoft.com/office/drawing/2014/main" id="{C8D6813E-FA28-4C2A-8F96-788D7925556F}"/>
              </a:ext>
            </a:extLst>
          </p:cNvPr>
          <p:cNvSpPr txBox="1">
            <a:spLocks/>
          </p:cNvSpPr>
          <p:nvPr/>
        </p:nvSpPr>
        <p:spPr>
          <a:xfrm>
            <a:off x="3174222" y="1275605"/>
            <a:ext cx="2987824" cy="33843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FFFF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FFF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FFFF0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nb-NO" sz="2000" dirty="0"/>
              <a:t>The DL2</a:t>
            </a:r>
          </a:p>
          <a:p>
            <a:pPr lvl="1" fontAlgn="auto">
              <a:spcAft>
                <a:spcPts val="0"/>
              </a:spcAft>
            </a:pPr>
            <a:r>
              <a:rPr lang="nb-NO" sz="1600" dirty="0"/>
              <a:t>Speed range</a:t>
            </a:r>
          </a:p>
          <a:p>
            <a:pPr fontAlgn="auto">
              <a:spcAft>
                <a:spcPts val="0"/>
              </a:spcAft>
            </a:pPr>
            <a:endParaRPr lang="nb-NO" sz="1200" dirty="0"/>
          </a:p>
        </p:txBody>
      </p:sp>
      <p:sp>
        <p:nvSpPr>
          <p:cNvPr id="12" name="Rectangle 11">
            <a:extLst>
              <a:ext uri="{FF2B5EF4-FFF2-40B4-BE49-F238E27FC236}">
                <a16:creationId xmlns:a16="http://schemas.microsoft.com/office/drawing/2014/main" id="{11ACE8A2-850A-4512-BEE4-06A86FA2EB54}"/>
              </a:ext>
            </a:extLst>
          </p:cNvPr>
          <p:cNvSpPr/>
          <p:nvPr/>
        </p:nvSpPr>
        <p:spPr>
          <a:xfrm>
            <a:off x="6764576" y="195486"/>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extBox 12">
            <a:extLst>
              <a:ext uri="{FF2B5EF4-FFF2-40B4-BE49-F238E27FC236}">
                <a16:creationId xmlns:a16="http://schemas.microsoft.com/office/drawing/2014/main" id="{919BB4CD-4297-46B8-A7A1-C38F1F5A1CA1}"/>
              </a:ext>
            </a:extLst>
          </p:cNvPr>
          <p:cNvSpPr txBox="1"/>
          <p:nvPr/>
        </p:nvSpPr>
        <p:spPr>
          <a:xfrm>
            <a:off x="7262074" y="123478"/>
            <a:ext cx="1331694" cy="400110"/>
          </a:xfrm>
          <a:prstGeom prst="rect">
            <a:avLst/>
          </a:prstGeom>
          <a:noFill/>
        </p:spPr>
        <p:txBody>
          <a:bodyPr wrap="square" rtlCol="0">
            <a:spAutoFit/>
          </a:bodyPr>
          <a:lstStyle/>
          <a:p>
            <a:r>
              <a:rPr lang="nb-NO" sz="2000" dirty="0" err="1">
                <a:solidFill>
                  <a:srgbClr val="FFFF00"/>
                </a:solidFill>
                <a:latin typeface="+mn-lt"/>
              </a:rPr>
              <a:t>Calibration</a:t>
            </a:r>
            <a:endParaRPr lang="nb-NO" dirty="0">
              <a:solidFill>
                <a:srgbClr val="FFFF00"/>
              </a:solidFill>
              <a:latin typeface="+mn-lt"/>
            </a:endParaRPr>
          </a:p>
        </p:txBody>
      </p:sp>
      <p:sp>
        <p:nvSpPr>
          <p:cNvPr id="14" name="TextBox 13">
            <a:extLst>
              <a:ext uri="{FF2B5EF4-FFF2-40B4-BE49-F238E27FC236}">
                <a16:creationId xmlns:a16="http://schemas.microsoft.com/office/drawing/2014/main" id="{CD062C5C-0598-4A2E-BCB4-E0E8A065B479}"/>
              </a:ext>
            </a:extLst>
          </p:cNvPr>
          <p:cNvSpPr txBox="1"/>
          <p:nvPr/>
        </p:nvSpPr>
        <p:spPr>
          <a:xfrm>
            <a:off x="6820838" y="387797"/>
            <a:ext cx="2109232" cy="369332"/>
          </a:xfrm>
          <a:prstGeom prst="rect">
            <a:avLst/>
          </a:prstGeom>
          <a:noFill/>
        </p:spPr>
        <p:txBody>
          <a:bodyPr wrap="square" rtlCol="0">
            <a:spAutoFit/>
          </a:bodyPr>
          <a:lstStyle/>
          <a:p>
            <a:r>
              <a:rPr lang="nb-NO" sz="1800" dirty="0">
                <a:solidFill>
                  <a:srgbClr val="FFFF00"/>
                </a:solidFill>
                <a:latin typeface="+mj-lt"/>
              </a:rPr>
              <a:t>Intro and </a:t>
            </a:r>
            <a:r>
              <a:rPr lang="nb-NO" sz="1800" dirty="0" err="1">
                <a:solidFill>
                  <a:srgbClr val="FFFF00"/>
                </a:solidFill>
                <a:latin typeface="+mj-lt"/>
              </a:rPr>
              <a:t>the</a:t>
            </a:r>
            <a:r>
              <a:rPr lang="nb-NO" sz="1800" dirty="0">
                <a:solidFill>
                  <a:srgbClr val="FFFF00"/>
                </a:solidFill>
                <a:latin typeface="+mj-lt"/>
              </a:rPr>
              <a:t> Basics</a:t>
            </a:r>
            <a:endParaRPr lang="nb-NO" sz="900" dirty="0">
              <a:solidFill>
                <a:srgbClr val="FFFF00"/>
              </a:solidFill>
              <a:latin typeface="+mj-lt"/>
            </a:endParaRPr>
          </a:p>
        </p:txBody>
      </p:sp>
      <p:pic>
        <p:nvPicPr>
          <p:cNvPr id="4" name="Picture 3">
            <a:extLst>
              <a:ext uri="{FF2B5EF4-FFF2-40B4-BE49-F238E27FC236}">
                <a16:creationId xmlns:a16="http://schemas.microsoft.com/office/drawing/2014/main" id="{CF69C714-686E-4491-89F3-74ED6AD78E87}"/>
              </a:ext>
            </a:extLst>
          </p:cNvPr>
          <p:cNvPicPr>
            <a:picLocks noChangeAspect="1"/>
          </p:cNvPicPr>
          <p:nvPr/>
        </p:nvPicPr>
        <p:blipFill>
          <a:blip r:embed="rId3"/>
          <a:stretch>
            <a:fillRect/>
          </a:stretch>
        </p:blipFill>
        <p:spPr>
          <a:xfrm>
            <a:off x="323528" y="2283718"/>
            <a:ext cx="2573015" cy="1962919"/>
          </a:xfrm>
          <a:prstGeom prst="rect">
            <a:avLst/>
          </a:prstGeom>
        </p:spPr>
      </p:pic>
      <p:sp>
        <p:nvSpPr>
          <p:cNvPr id="6" name="Rectangle 5">
            <a:extLst>
              <a:ext uri="{FF2B5EF4-FFF2-40B4-BE49-F238E27FC236}">
                <a16:creationId xmlns:a16="http://schemas.microsoft.com/office/drawing/2014/main" id="{3C505560-F6CF-429E-BBC9-0CF269D49970}"/>
              </a:ext>
            </a:extLst>
          </p:cNvPr>
          <p:cNvSpPr/>
          <p:nvPr/>
        </p:nvSpPr>
        <p:spPr>
          <a:xfrm>
            <a:off x="827584" y="4011910"/>
            <a:ext cx="360040" cy="2347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53FA901-0D88-40A2-A8A2-5321B787CDA1}"/>
              </a:ext>
            </a:extLst>
          </p:cNvPr>
          <p:cNvSpPr/>
          <p:nvPr/>
        </p:nvSpPr>
        <p:spPr>
          <a:xfrm>
            <a:off x="6708314" y="4410992"/>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xtBox 10">
            <a:extLst>
              <a:ext uri="{FF2B5EF4-FFF2-40B4-BE49-F238E27FC236}">
                <a16:creationId xmlns:a16="http://schemas.microsoft.com/office/drawing/2014/main" id="{059060A4-4FDB-47DC-85AA-512738C01224}"/>
              </a:ext>
            </a:extLst>
          </p:cNvPr>
          <p:cNvSpPr txBox="1"/>
          <p:nvPr/>
        </p:nvSpPr>
        <p:spPr>
          <a:xfrm>
            <a:off x="6764576" y="4338984"/>
            <a:ext cx="2143650" cy="338554"/>
          </a:xfrm>
          <a:prstGeom prst="rect">
            <a:avLst/>
          </a:prstGeom>
          <a:noFill/>
        </p:spPr>
        <p:txBody>
          <a:bodyPr wrap="square" rtlCol="0">
            <a:spAutoFit/>
          </a:bodyPr>
          <a:lstStyle/>
          <a:p>
            <a:r>
              <a:rPr lang="nb-NO" sz="1600" dirty="0">
                <a:solidFill>
                  <a:srgbClr val="FFFF00"/>
                </a:solidFill>
                <a:latin typeface="+mn-lt"/>
              </a:rPr>
              <a:t>DL2 </a:t>
            </a:r>
            <a:r>
              <a:rPr lang="nb-NO" sz="1600" dirty="0" err="1">
                <a:solidFill>
                  <a:srgbClr val="FFFF00"/>
                </a:solidFill>
                <a:latin typeface="+mn-lt"/>
              </a:rPr>
              <a:t>installation</a:t>
            </a:r>
            <a:r>
              <a:rPr lang="nb-NO" sz="1600" dirty="0">
                <a:solidFill>
                  <a:srgbClr val="FFFF00"/>
                </a:solidFill>
                <a:latin typeface="+mn-lt"/>
              </a:rPr>
              <a:t> Manual </a:t>
            </a:r>
            <a:endParaRPr lang="nb-NO" sz="1800" dirty="0">
              <a:solidFill>
                <a:srgbClr val="FFFF00"/>
              </a:solidFill>
              <a:latin typeface="+mn-lt"/>
            </a:endParaRPr>
          </a:p>
        </p:txBody>
      </p:sp>
      <p:sp>
        <p:nvSpPr>
          <p:cNvPr id="15" name="TextBox 14">
            <a:extLst>
              <a:ext uri="{FF2B5EF4-FFF2-40B4-BE49-F238E27FC236}">
                <a16:creationId xmlns:a16="http://schemas.microsoft.com/office/drawing/2014/main" id="{A57980BA-B591-4E5F-A29F-591DA1D82875}"/>
              </a:ext>
            </a:extLst>
          </p:cNvPr>
          <p:cNvSpPr txBox="1"/>
          <p:nvPr/>
        </p:nvSpPr>
        <p:spPr>
          <a:xfrm>
            <a:off x="7262074" y="4603303"/>
            <a:ext cx="910326" cy="369332"/>
          </a:xfrm>
          <a:prstGeom prst="rect">
            <a:avLst/>
          </a:prstGeom>
          <a:noFill/>
        </p:spPr>
        <p:txBody>
          <a:bodyPr wrap="square" rtlCol="0">
            <a:spAutoFit/>
          </a:bodyPr>
          <a:lstStyle/>
          <a:p>
            <a:r>
              <a:rPr lang="nb-NO" sz="1800" dirty="0">
                <a:solidFill>
                  <a:srgbClr val="FFFF00"/>
                </a:solidFill>
                <a:latin typeface="+mj-lt"/>
              </a:rPr>
              <a:t>Page 30</a:t>
            </a:r>
            <a:endParaRPr lang="nb-NO" sz="900" dirty="0">
              <a:solidFill>
                <a:srgbClr val="FFFF00"/>
              </a:solidFill>
              <a:latin typeface="+mj-lt"/>
            </a:endParaRPr>
          </a:p>
        </p:txBody>
      </p:sp>
      <p:pic>
        <p:nvPicPr>
          <p:cNvPr id="7" name="Picture 6">
            <a:extLst>
              <a:ext uri="{FF2B5EF4-FFF2-40B4-BE49-F238E27FC236}">
                <a16:creationId xmlns:a16="http://schemas.microsoft.com/office/drawing/2014/main" id="{C8EFF5B9-BD58-482D-B198-294E45C87D4C}"/>
              </a:ext>
            </a:extLst>
          </p:cNvPr>
          <p:cNvPicPr>
            <a:picLocks noChangeAspect="1"/>
          </p:cNvPicPr>
          <p:nvPr/>
        </p:nvPicPr>
        <p:blipFill>
          <a:blip r:embed="rId4"/>
          <a:stretch>
            <a:fillRect/>
          </a:stretch>
        </p:blipFill>
        <p:spPr>
          <a:xfrm>
            <a:off x="3495869" y="2077704"/>
            <a:ext cx="2250827" cy="1348131"/>
          </a:xfrm>
          <a:prstGeom prst="rect">
            <a:avLst/>
          </a:prstGeom>
        </p:spPr>
      </p:pic>
      <p:sp>
        <p:nvSpPr>
          <p:cNvPr id="8" name="Rectangle 7">
            <a:extLst>
              <a:ext uri="{FF2B5EF4-FFF2-40B4-BE49-F238E27FC236}">
                <a16:creationId xmlns:a16="http://schemas.microsoft.com/office/drawing/2014/main" id="{00D130D7-350A-49B7-8AF0-D770FCDDFE7A}"/>
              </a:ext>
            </a:extLst>
          </p:cNvPr>
          <p:cNvSpPr/>
          <p:nvPr/>
        </p:nvSpPr>
        <p:spPr>
          <a:xfrm>
            <a:off x="4572000" y="2283718"/>
            <a:ext cx="117469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E7A5ACF6-2193-4CE6-A63A-A30004857515}"/>
              </a:ext>
            </a:extLst>
          </p:cNvPr>
          <p:cNvPicPr>
            <a:picLocks noChangeAspect="1"/>
          </p:cNvPicPr>
          <p:nvPr/>
        </p:nvPicPr>
        <p:blipFill>
          <a:blip r:embed="rId5"/>
          <a:stretch>
            <a:fillRect/>
          </a:stretch>
        </p:blipFill>
        <p:spPr>
          <a:xfrm>
            <a:off x="5127447" y="3194980"/>
            <a:ext cx="1238498" cy="1777655"/>
          </a:xfrm>
          <a:prstGeom prst="rect">
            <a:avLst/>
          </a:prstGeom>
        </p:spPr>
      </p:pic>
    </p:spTree>
    <p:extLst>
      <p:ext uri="{BB962C8B-B14F-4D97-AF65-F5344CB8AC3E}">
        <p14:creationId xmlns:p14="http://schemas.microsoft.com/office/powerpoint/2010/main" val="802255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75605"/>
            <a:ext cx="2987824" cy="3384376"/>
          </a:xfrm>
        </p:spPr>
        <p:txBody>
          <a:bodyPr>
            <a:normAutofit/>
          </a:bodyPr>
          <a:lstStyle/>
          <a:p>
            <a:r>
              <a:rPr lang="nb-NO" sz="2000" dirty="0"/>
              <a:t>The DL850</a:t>
            </a:r>
          </a:p>
          <a:p>
            <a:pPr lvl="1"/>
            <a:r>
              <a:rPr lang="nb-NO" sz="1600" dirty="0"/>
              <a:t>Speed Range</a:t>
            </a:r>
          </a:p>
          <a:p>
            <a:pPr lvl="1"/>
            <a:r>
              <a:rPr lang="nb-NO" sz="1600" dirty="0" err="1"/>
              <a:t>Temperature</a:t>
            </a:r>
            <a:endParaRPr lang="nb-NO" sz="1600" dirty="0"/>
          </a:p>
          <a:p>
            <a:endParaRPr lang="nb-NO" sz="1200" dirty="0"/>
          </a:p>
        </p:txBody>
      </p:sp>
      <p:sp>
        <p:nvSpPr>
          <p:cNvPr id="3" name="Subtitle 2"/>
          <p:cNvSpPr>
            <a:spLocks noGrp="1"/>
          </p:cNvSpPr>
          <p:nvPr>
            <p:ph type="subTitle" idx="13"/>
          </p:nvPr>
        </p:nvSpPr>
        <p:spPr>
          <a:xfrm>
            <a:off x="1115616" y="699541"/>
            <a:ext cx="4752528" cy="576064"/>
          </a:xfrm>
        </p:spPr>
        <p:txBody>
          <a:bodyPr>
            <a:normAutofit lnSpcReduction="10000"/>
          </a:bodyPr>
          <a:lstStyle/>
          <a:p>
            <a:r>
              <a:rPr lang="nb-NO" dirty="0"/>
              <a:t>The </a:t>
            </a:r>
            <a:r>
              <a:rPr lang="nb-NO" dirty="0" err="1"/>
              <a:t>Process</a:t>
            </a:r>
            <a:endParaRPr lang="nb-NO" dirty="0"/>
          </a:p>
        </p:txBody>
      </p:sp>
      <p:sp>
        <p:nvSpPr>
          <p:cNvPr id="5" name="Content Placeholder 1">
            <a:extLst>
              <a:ext uri="{FF2B5EF4-FFF2-40B4-BE49-F238E27FC236}">
                <a16:creationId xmlns:a16="http://schemas.microsoft.com/office/drawing/2014/main" id="{C8D6813E-FA28-4C2A-8F96-788D7925556F}"/>
              </a:ext>
            </a:extLst>
          </p:cNvPr>
          <p:cNvSpPr txBox="1">
            <a:spLocks/>
          </p:cNvSpPr>
          <p:nvPr/>
        </p:nvSpPr>
        <p:spPr>
          <a:xfrm>
            <a:off x="3174222" y="1275605"/>
            <a:ext cx="2987824" cy="33843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FFFF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FFF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FFFF0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nb-NO" sz="2000" dirty="0"/>
              <a:t>The DL2</a:t>
            </a:r>
          </a:p>
          <a:p>
            <a:pPr lvl="1" fontAlgn="auto">
              <a:spcAft>
                <a:spcPts val="0"/>
              </a:spcAft>
            </a:pPr>
            <a:r>
              <a:rPr lang="nb-NO" sz="1600" dirty="0"/>
              <a:t>Speed range</a:t>
            </a:r>
          </a:p>
          <a:p>
            <a:pPr lvl="1" fontAlgn="auto">
              <a:spcAft>
                <a:spcPts val="0"/>
              </a:spcAft>
            </a:pPr>
            <a:r>
              <a:rPr lang="nb-NO" sz="1600" dirty="0" err="1"/>
              <a:t>Temperature</a:t>
            </a:r>
            <a:endParaRPr lang="nb-NO" sz="1600" dirty="0"/>
          </a:p>
          <a:p>
            <a:pPr fontAlgn="auto">
              <a:spcAft>
                <a:spcPts val="0"/>
              </a:spcAft>
            </a:pPr>
            <a:endParaRPr lang="nb-NO" sz="1200" dirty="0"/>
          </a:p>
        </p:txBody>
      </p:sp>
      <p:pic>
        <p:nvPicPr>
          <p:cNvPr id="8" name="Picture 2">
            <a:extLst>
              <a:ext uri="{FF2B5EF4-FFF2-40B4-BE49-F238E27FC236}">
                <a16:creationId xmlns:a16="http://schemas.microsoft.com/office/drawing/2014/main" id="{2D3B49A1-270C-453B-BA93-1C4137EB11C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019" t="27850" r="29995" b="27224"/>
          <a:stretch/>
        </p:blipFill>
        <p:spPr bwMode="auto">
          <a:xfrm>
            <a:off x="3131840" y="2328136"/>
            <a:ext cx="2117858" cy="1287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84CDA59A-4E4F-4A8B-98CA-DE410E48337E}"/>
              </a:ext>
            </a:extLst>
          </p:cNvPr>
          <p:cNvSpPr/>
          <p:nvPr/>
        </p:nvSpPr>
        <p:spPr>
          <a:xfrm>
            <a:off x="6764576" y="195486"/>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extBox 12">
            <a:extLst>
              <a:ext uri="{FF2B5EF4-FFF2-40B4-BE49-F238E27FC236}">
                <a16:creationId xmlns:a16="http://schemas.microsoft.com/office/drawing/2014/main" id="{6E88340A-A8BC-474B-A585-376729D4054F}"/>
              </a:ext>
            </a:extLst>
          </p:cNvPr>
          <p:cNvSpPr txBox="1"/>
          <p:nvPr/>
        </p:nvSpPr>
        <p:spPr>
          <a:xfrm>
            <a:off x="7262074" y="123478"/>
            <a:ext cx="1331694" cy="400110"/>
          </a:xfrm>
          <a:prstGeom prst="rect">
            <a:avLst/>
          </a:prstGeom>
          <a:noFill/>
        </p:spPr>
        <p:txBody>
          <a:bodyPr wrap="square" rtlCol="0">
            <a:spAutoFit/>
          </a:bodyPr>
          <a:lstStyle/>
          <a:p>
            <a:r>
              <a:rPr lang="nb-NO" sz="2000" dirty="0" err="1">
                <a:solidFill>
                  <a:srgbClr val="FFFF00"/>
                </a:solidFill>
                <a:latin typeface="+mn-lt"/>
              </a:rPr>
              <a:t>Calibration</a:t>
            </a:r>
            <a:endParaRPr lang="nb-NO" dirty="0">
              <a:solidFill>
                <a:srgbClr val="FFFF00"/>
              </a:solidFill>
              <a:latin typeface="+mn-lt"/>
            </a:endParaRPr>
          </a:p>
        </p:txBody>
      </p:sp>
      <p:sp>
        <p:nvSpPr>
          <p:cNvPr id="14" name="TextBox 13">
            <a:extLst>
              <a:ext uri="{FF2B5EF4-FFF2-40B4-BE49-F238E27FC236}">
                <a16:creationId xmlns:a16="http://schemas.microsoft.com/office/drawing/2014/main" id="{008555F6-D1DA-475F-9C50-C284C9C3E69D}"/>
              </a:ext>
            </a:extLst>
          </p:cNvPr>
          <p:cNvSpPr txBox="1"/>
          <p:nvPr/>
        </p:nvSpPr>
        <p:spPr>
          <a:xfrm>
            <a:off x="6820838" y="387797"/>
            <a:ext cx="2109232" cy="369332"/>
          </a:xfrm>
          <a:prstGeom prst="rect">
            <a:avLst/>
          </a:prstGeom>
          <a:noFill/>
        </p:spPr>
        <p:txBody>
          <a:bodyPr wrap="square" rtlCol="0">
            <a:spAutoFit/>
          </a:bodyPr>
          <a:lstStyle/>
          <a:p>
            <a:r>
              <a:rPr lang="nb-NO" sz="1800" dirty="0">
                <a:solidFill>
                  <a:srgbClr val="FFFF00"/>
                </a:solidFill>
                <a:latin typeface="+mj-lt"/>
              </a:rPr>
              <a:t>Intro and </a:t>
            </a:r>
            <a:r>
              <a:rPr lang="nb-NO" sz="1800" dirty="0" err="1">
                <a:solidFill>
                  <a:srgbClr val="FFFF00"/>
                </a:solidFill>
                <a:latin typeface="+mj-lt"/>
              </a:rPr>
              <a:t>the</a:t>
            </a:r>
            <a:r>
              <a:rPr lang="nb-NO" sz="1800" dirty="0">
                <a:solidFill>
                  <a:srgbClr val="FFFF00"/>
                </a:solidFill>
                <a:latin typeface="+mj-lt"/>
              </a:rPr>
              <a:t> Basics</a:t>
            </a:r>
            <a:endParaRPr lang="nb-NO" sz="900" dirty="0">
              <a:solidFill>
                <a:srgbClr val="FFFF00"/>
              </a:solidFill>
              <a:latin typeface="+mj-lt"/>
            </a:endParaRPr>
          </a:p>
        </p:txBody>
      </p:sp>
      <p:pic>
        <p:nvPicPr>
          <p:cNvPr id="4" name="Picture 3">
            <a:extLst>
              <a:ext uri="{FF2B5EF4-FFF2-40B4-BE49-F238E27FC236}">
                <a16:creationId xmlns:a16="http://schemas.microsoft.com/office/drawing/2014/main" id="{F1D87D32-35E4-4BC6-B018-3522011C52CF}"/>
              </a:ext>
            </a:extLst>
          </p:cNvPr>
          <p:cNvPicPr>
            <a:picLocks noChangeAspect="1"/>
          </p:cNvPicPr>
          <p:nvPr/>
        </p:nvPicPr>
        <p:blipFill>
          <a:blip r:embed="rId4"/>
          <a:stretch>
            <a:fillRect/>
          </a:stretch>
        </p:blipFill>
        <p:spPr>
          <a:xfrm>
            <a:off x="4067945" y="3605460"/>
            <a:ext cx="2280500" cy="1459284"/>
          </a:xfrm>
          <a:prstGeom prst="rect">
            <a:avLst/>
          </a:prstGeom>
        </p:spPr>
      </p:pic>
      <p:pic>
        <p:nvPicPr>
          <p:cNvPr id="6" name="Picture 5">
            <a:extLst>
              <a:ext uri="{FF2B5EF4-FFF2-40B4-BE49-F238E27FC236}">
                <a16:creationId xmlns:a16="http://schemas.microsoft.com/office/drawing/2014/main" id="{8D5F21AE-05DF-4AEE-9CC1-A31F6F4DAC87}"/>
              </a:ext>
            </a:extLst>
          </p:cNvPr>
          <p:cNvPicPr>
            <a:picLocks noChangeAspect="1"/>
          </p:cNvPicPr>
          <p:nvPr/>
        </p:nvPicPr>
        <p:blipFill>
          <a:blip r:embed="rId5"/>
          <a:stretch>
            <a:fillRect/>
          </a:stretch>
        </p:blipFill>
        <p:spPr>
          <a:xfrm>
            <a:off x="154492" y="2355726"/>
            <a:ext cx="2678839" cy="1658689"/>
          </a:xfrm>
          <a:prstGeom prst="rect">
            <a:avLst/>
          </a:prstGeom>
        </p:spPr>
      </p:pic>
      <p:sp>
        <p:nvSpPr>
          <p:cNvPr id="11" name="Rectangle 10">
            <a:extLst>
              <a:ext uri="{FF2B5EF4-FFF2-40B4-BE49-F238E27FC236}">
                <a16:creationId xmlns:a16="http://schemas.microsoft.com/office/drawing/2014/main" id="{90E4EC4F-F45C-45BD-B8EA-4B9FDEED71CD}"/>
              </a:ext>
            </a:extLst>
          </p:cNvPr>
          <p:cNvSpPr/>
          <p:nvPr/>
        </p:nvSpPr>
        <p:spPr>
          <a:xfrm>
            <a:off x="6708314" y="4410992"/>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extBox 14">
            <a:extLst>
              <a:ext uri="{FF2B5EF4-FFF2-40B4-BE49-F238E27FC236}">
                <a16:creationId xmlns:a16="http://schemas.microsoft.com/office/drawing/2014/main" id="{720C3A7E-C176-4FA6-9685-CBDAD6BFC8B5}"/>
              </a:ext>
            </a:extLst>
          </p:cNvPr>
          <p:cNvSpPr txBox="1"/>
          <p:nvPr/>
        </p:nvSpPr>
        <p:spPr>
          <a:xfrm>
            <a:off x="7055768" y="4338984"/>
            <a:ext cx="1852457" cy="338554"/>
          </a:xfrm>
          <a:prstGeom prst="rect">
            <a:avLst/>
          </a:prstGeom>
          <a:noFill/>
        </p:spPr>
        <p:txBody>
          <a:bodyPr wrap="square" rtlCol="0">
            <a:spAutoFit/>
          </a:bodyPr>
          <a:lstStyle/>
          <a:p>
            <a:r>
              <a:rPr lang="nb-NO" sz="1600" dirty="0">
                <a:solidFill>
                  <a:srgbClr val="FFFF00"/>
                </a:solidFill>
                <a:latin typeface="+mn-lt"/>
              </a:rPr>
              <a:t>DL2 User Manual </a:t>
            </a:r>
            <a:endParaRPr lang="nb-NO" sz="1800" dirty="0">
              <a:solidFill>
                <a:srgbClr val="FFFF00"/>
              </a:solidFill>
              <a:latin typeface="+mn-lt"/>
            </a:endParaRPr>
          </a:p>
        </p:txBody>
      </p:sp>
      <p:sp>
        <p:nvSpPr>
          <p:cNvPr id="16" name="TextBox 15">
            <a:extLst>
              <a:ext uri="{FF2B5EF4-FFF2-40B4-BE49-F238E27FC236}">
                <a16:creationId xmlns:a16="http://schemas.microsoft.com/office/drawing/2014/main" id="{1D5FB3FD-B19C-4E92-87DF-A1FDA2DB2E17}"/>
              </a:ext>
            </a:extLst>
          </p:cNvPr>
          <p:cNvSpPr txBox="1"/>
          <p:nvPr/>
        </p:nvSpPr>
        <p:spPr>
          <a:xfrm>
            <a:off x="7262074" y="4603303"/>
            <a:ext cx="910326" cy="369332"/>
          </a:xfrm>
          <a:prstGeom prst="rect">
            <a:avLst/>
          </a:prstGeom>
          <a:noFill/>
        </p:spPr>
        <p:txBody>
          <a:bodyPr wrap="square" rtlCol="0">
            <a:spAutoFit/>
          </a:bodyPr>
          <a:lstStyle/>
          <a:p>
            <a:r>
              <a:rPr lang="nb-NO" sz="1800" dirty="0">
                <a:solidFill>
                  <a:srgbClr val="FFFF00"/>
                </a:solidFill>
                <a:latin typeface="+mj-lt"/>
              </a:rPr>
              <a:t>Page 31</a:t>
            </a:r>
            <a:endParaRPr lang="nb-NO" sz="900" dirty="0">
              <a:solidFill>
                <a:srgbClr val="FFFF00"/>
              </a:solidFill>
              <a:latin typeface="+mj-lt"/>
            </a:endParaRPr>
          </a:p>
        </p:txBody>
      </p:sp>
    </p:spTree>
    <p:extLst>
      <p:ext uri="{BB962C8B-B14F-4D97-AF65-F5344CB8AC3E}">
        <p14:creationId xmlns:p14="http://schemas.microsoft.com/office/powerpoint/2010/main" val="80021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75605"/>
            <a:ext cx="2987824" cy="3384376"/>
          </a:xfrm>
        </p:spPr>
        <p:txBody>
          <a:bodyPr>
            <a:normAutofit/>
          </a:bodyPr>
          <a:lstStyle/>
          <a:p>
            <a:r>
              <a:rPr lang="nb-NO" sz="2000" dirty="0"/>
              <a:t>The DL850</a:t>
            </a:r>
            <a:endParaRPr lang="nb-NO" sz="1600" dirty="0"/>
          </a:p>
          <a:p>
            <a:pPr lvl="1"/>
            <a:r>
              <a:rPr lang="nb-NO" sz="1600" dirty="0"/>
              <a:t>Speed range</a:t>
            </a:r>
          </a:p>
          <a:p>
            <a:pPr lvl="1"/>
            <a:r>
              <a:rPr lang="nb-NO" sz="1600" dirty="0" err="1"/>
              <a:t>Temperature</a:t>
            </a:r>
            <a:endParaRPr lang="nb-NO" sz="1600" dirty="0"/>
          </a:p>
          <a:p>
            <a:pPr lvl="1"/>
            <a:r>
              <a:rPr lang="nb-NO" sz="1600" dirty="0"/>
              <a:t>Speed over </a:t>
            </a:r>
            <a:r>
              <a:rPr lang="nb-NO" sz="1600" dirty="0" err="1"/>
              <a:t>ground</a:t>
            </a:r>
            <a:endParaRPr lang="nb-NO" sz="1600" dirty="0"/>
          </a:p>
          <a:p>
            <a:pPr lvl="1"/>
            <a:r>
              <a:rPr lang="nb-NO" sz="1600" dirty="0"/>
              <a:t>Speed </a:t>
            </a:r>
            <a:r>
              <a:rPr lang="nb-NO" sz="1600" dirty="0" err="1"/>
              <a:t>through</a:t>
            </a:r>
            <a:r>
              <a:rPr lang="nb-NO" sz="1600" dirty="0"/>
              <a:t> Water</a:t>
            </a:r>
          </a:p>
          <a:p>
            <a:endParaRPr lang="nb-NO" sz="1200" dirty="0"/>
          </a:p>
        </p:txBody>
      </p:sp>
      <p:sp>
        <p:nvSpPr>
          <p:cNvPr id="3" name="Subtitle 2"/>
          <p:cNvSpPr>
            <a:spLocks noGrp="1"/>
          </p:cNvSpPr>
          <p:nvPr>
            <p:ph type="subTitle" idx="13"/>
          </p:nvPr>
        </p:nvSpPr>
        <p:spPr>
          <a:xfrm>
            <a:off x="1115616" y="699541"/>
            <a:ext cx="4752528" cy="576064"/>
          </a:xfrm>
        </p:spPr>
        <p:txBody>
          <a:bodyPr>
            <a:normAutofit lnSpcReduction="10000"/>
          </a:bodyPr>
          <a:lstStyle/>
          <a:p>
            <a:r>
              <a:rPr lang="nb-NO" dirty="0"/>
              <a:t>The </a:t>
            </a:r>
            <a:r>
              <a:rPr lang="nb-NO" dirty="0" err="1"/>
              <a:t>Process</a:t>
            </a:r>
            <a:endParaRPr lang="nb-NO" dirty="0"/>
          </a:p>
        </p:txBody>
      </p:sp>
      <p:sp>
        <p:nvSpPr>
          <p:cNvPr id="5" name="Content Placeholder 1">
            <a:extLst>
              <a:ext uri="{FF2B5EF4-FFF2-40B4-BE49-F238E27FC236}">
                <a16:creationId xmlns:a16="http://schemas.microsoft.com/office/drawing/2014/main" id="{C8D6813E-FA28-4C2A-8F96-788D7925556F}"/>
              </a:ext>
            </a:extLst>
          </p:cNvPr>
          <p:cNvSpPr txBox="1">
            <a:spLocks/>
          </p:cNvSpPr>
          <p:nvPr/>
        </p:nvSpPr>
        <p:spPr>
          <a:xfrm>
            <a:off x="3174222" y="1275605"/>
            <a:ext cx="2987824" cy="33843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FFFF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FFF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FFFF0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nb-NO" sz="2000" dirty="0"/>
              <a:t>The DL2</a:t>
            </a:r>
          </a:p>
          <a:p>
            <a:pPr lvl="1" fontAlgn="auto">
              <a:spcAft>
                <a:spcPts val="0"/>
              </a:spcAft>
            </a:pPr>
            <a:r>
              <a:rPr lang="nb-NO" sz="1600" dirty="0"/>
              <a:t>Speed range</a:t>
            </a:r>
          </a:p>
          <a:p>
            <a:pPr lvl="1" fontAlgn="auto">
              <a:spcAft>
                <a:spcPts val="0"/>
              </a:spcAft>
            </a:pPr>
            <a:r>
              <a:rPr lang="nb-NO" sz="1600" dirty="0" err="1"/>
              <a:t>Temperature</a:t>
            </a:r>
            <a:endParaRPr lang="nb-NO" sz="1600" dirty="0"/>
          </a:p>
          <a:p>
            <a:pPr lvl="1" fontAlgn="auto">
              <a:spcAft>
                <a:spcPts val="0"/>
              </a:spcAft>
            </a:pPr>
            <a:r>
              <a:rPr lang="nb-NO" sz="1600" dirty="0"/>
              <a:t>Speed over </a:t>
            </a:r>
            <a:r>
              <a:rPr lang="nb-NO" sz="1600" dirty="0" err="1"/>
              <a:t>ground</a:t>
            </a:r>
            <a:endParaRPr lang="nb-NO" sz="1600" dirty="0"/>
          </a:p>
          <a:p>
            <a:pPr lvl="1" fontAlgn="auto">
              <a:spcAft>
                <a:spcPts val="0"/>
              </a:spcAft>
            </a:pPr>
            <a:r>
              <a:rPr lang="nb-NO" sz="1600" dirty="0"/>
              <a:t>Speed </a:t>
            </a:r>
            <a:r>
              <a:rPr lang="nb-NO" sz="1600" dirty="0" err="1"/>
              <a:t>through</a:t>
            </a:r>
            <a:r>
              <a:rPr lang="nb-NO" sz="1600" dirty="0"/>
              <a:t> water</a:t>
            </a:r>
          </a:p>
          <a:p>
            <a:pPr fontAlgn="auto">
              <a:spcAft>
                <a:spcPts val="0"/>
              </a:spcAft>
            </a:pPr>
            <a:endParaRPr lang="nb-NO" sz="1200" dirty="0"/>
          </a:p>
        </p:txBody>
      </p:sp>
      <p:sp>
        <p:nvSpPr>
          <p:cNvPr id="12" name="Rectangle 11">
            <a:extLst>
              <a:ext uri="{FF2B5EF4-FFF2-40B4-BE49-F238E27FC236}">
                <a16:creationId xmlns:a16="http://schemas.microsoft.com/office/drawing/2014/main" id="{88138B2C-E10B-44CB-8F13-E2093180345D}"/>
              </a:ext>
            </a:extLst>
          </p:cNvPr>
          <p:cNvSpPr/>
          <p:nvPr/>
        </p:nvSpPr>
        <p:spPr>
          <a:xfrm>
            <a:off x="6764576" y="195486"/>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extBox 12">
            <a:extLst>
              <a:ext uri="{FF2B5EF4-FFF2-40B4-BE49-F238E27FC236}">
                <a16:creationId xmlns:a16="http://schemas.microsoft.com/office/drawing/2014/main" id="{AEFB8A3B-26A2-4AFD-A1C2-EA839B58529C}"/>
              </a:ext>
            </a:extLst>
          </p:cNvPr>
          <p:cNvSpPr txBox="1"/>
          <p:nvPr/>
        </p:nvSpPr>
        <p:spPr>
          <a:xfrm>
            <a:off x="7262074" y="123478"/>
            <a:ext cx="1331694" cy="400110"/>
          </a:xfrm>
          <a:prstGeom prst="rect">
            <a:avLst/>
          </a:prstGeom>
          <a:noFill/>
        </p:spPr>
        <p:txBody>
          <a:bodyPr wrap="square" rtlCol="0">
            <a:spAutoFit/>
          </a:bodyPr>
          <a:lstStyle/>
          <a:p>
            <a:r>
              <a:rPr lang="nb-NO" sz="2000" dirty="0" err="1">
                <a:solidFill>
                  <a:srgbClr val="FFFF00"/>
                </a:solidFill>
                <a:latin typeface="+mn-lt"/>
              </a:rPr>
              <a:t>Calibration</a:t>
            </a:r>
            <a:endParaRPr lang="nb-NO" dirty="0">
              <a:solidFill>
                <a:srgbClr val="FFFF00"/>
              </a:solidFill>
              <a:latin typeface="+mn-lt"/>
            </a:endParaRPr>
          </a:p>
        </p:txBody>
      </p:sp>
      <p:sp>
        <p:nvSpPr>
          <p:cNvPr id="14" name="TextBox 13">
            <a:extLst>
              <a:ext uri="{FF2B5EF4-FFF2-40B4-BE49-F238E27FC236}">
                <a16:creationId xmlns:a16="http://schemas.microsoft.com/office/drawing/2014/main" id="{9C34F113-92F8-4A36-809F-AF62D29492C9}"/>
              </a:ext>
            </a:extLst>
          </p:cNvPr>
          <p:cNvSpPr txBox="1"/>
          <p:nvPr/>
        </p:nvSpPr>
        <p:spPr>
          <a:xfrm>
            <a:off x="6820838" y="387797"/>
            <a:ext cx="2109232" cy="369332"/>
          </a:xfrm>
          <a:prstGeom prst="rect">
            <a:avLst/>
          </a:prstGeom>
          <a:noFill/>
        </p:spPr>
        <p:txBody>
          <a:bodyPr wrap="square" rtlCol="0">
            <a:spAutoFit/>
          </a:bodyPr>
          <a:lstStyle/>
          <a:p>
            <a:r>
              <a:rPr lang="nb-NO" sz="1800" dirty="0">
                <a:solidFill>
                  <a:srgbClr val="FFFF00"/>
                </a:solidFill>
                <a:latin typeface="+mj-lt"/>
              </a:rPr>
              <a:t>Intro and </a:t>
            </a:r>
            <a:r>
              <a:rPr lang="nb-NO" sz="1800" dirty="0" err="1">
                <a:solidFill>
                  <a:srgbClr val="FFFF00"/>
                </a:solidFill>
                <a:latin typeface="+mj-lt"/>
              </a:rPr>
              <a:t>the</a:t>
            </a:r>
            <a:r>
              <a:rPr lang="nb-NO" sz="1800" dirty="0">
                <a:solidFill>
                  <a:srgbClr val="FFFF00"/>
                </a:solidFill>
                <a:latin typeface="+mj-lt"/>
              </a:rPr>
              <a:t> Basics</a:t>
            </a:r>
            <a:endParaRPr lang="nb-NO" sz="900" dirty="0">
              <a:solidFill>
                <a:srgbClr val="FFFF00"/>
              </a:solidFill>
              <a:latin typeface="+mj-lt"/>
            </a:endParaRPr>
          </a:p>
        </p:txBody>
      </p:sp>
      <p:pic>
        <p:nvPicPr>
          <p:cNvPr id="4" name="Picture 3">
            <a:extLst>
              <a:ext uri="{FF2B5EF4-FFF2-40B4-BE49-F238E27FC236}">
                <a16:creationId xmlns:a16="http://schemas.microsoft.com/office/drawing/2014/main" id="{942E59A8-C6B5-4DDD-820B-1CC9929CB6E2}"/>
              </a:ext>
            </a:extLst>
          </p:cNvPr>
          <p:cNvPicPr>
            <a:picLocks noChangeAspect="1"/>
          </p:cNvPicPr>
          <p:nvPr/>
        </p:nvPicPr>
        <p:blipFill>
          <a:blip r:embed="rId3"/>
          <a:stretch>
            <a:fillRect/>
          </a:stretch>
        </p:blipFill>
        <p:spPr>
          <a:xfrm>
            <a:off x="148520" y="2840657"/>
            <a:ext cx="2690784" cy="2017142"/>
          </a:xfrm>
          <a:prstGeom prst="rect">
            <a:avLst/>
          </a:prstGeom>
        </p:spPr>
      </p:pic>
      <p:pic>
        <p:nvPicPr>
          <p:cNvPr id="7" name="Picture 6">
            <a:extLst>
              <a:ext uri="{FF2B5EF4-FFF2-40B4-BE49-F238E27FC236}">
                <a16:creationId xmlns:a16="http://schemas.microsoft.com/office/drawing/2014/main" id="{85A81904-7A40-4A30-B14C-7D4617910F0B}"/>
              </a:ext>
            </a:extLst>
          </p:cNvPr>
          <p:cNvPicPr>
            <a:picLocks noChangeAspect="1"/>
          </p:cNvPicPr>
          <p:nvPr/>
        </p:nvPicPr>
        <p:blipFill>
          <a:blip r:embed="rId4"/>
          <a:stretch>
            <a:fillRect/>
          </a:stretch>
        </p:blipFill>
        <p:spPr>
          <a:xfrm>
            <a:off x="3060592" y="2895250"/>
            <a:ext cx="2000019" cy="1187003"/>
          </a:xfrm>
          <a:prstGeom prst="rect">
            <a:avLst/>
          </a:prstGeom>
        </p:spPr>
      </p:pic>
      <p:pic>
        <p:nvPicPr>
          <p:cNvPr id="8" name="Picture 7">
            <a:extLst>
              <a:ext uri="{FF2B5EF4-FFF2-40B4-BE49-F238E27FC236}">
                <a16:creationId xmlns:a16="http://schemas.microsoft.com/office/drawing/2014/main" id="{986545AA-677A-4442-ACD1-0BE2CC85C9F8}"/>
              </a:ext>
            </a:extLst>
          </p:cNvPr>
          <p:cNvPicPr>
            <a:picLocks noChangeAspect="1"/>
          </p:cNvPicPr>
          <p:nvPr/>
        </p:nvPicPr>
        <p:blipFill>
          <a:blip r:embed="rId5"/>
          <a:stretch>
            <a:fillRect/>
          </a:stretch>
        </p:blipFill>
        <p:spPr>
          <a:xfrm>
            <a:off x="4957624" y="2760242"/>
            <a:ext cx="1506863" cy="963636"/>
          </a:xfrm>
          <a:prstGeom prst="rect">
            <a:avLst/>
          </a:prstGeom>
        </p:spPr>
      </p:pic>
      <p:pic>
        <p:nvPicPr>
          <p:cNvPr id="6" name="Picture 5">
            <a:extLst>
              <a:ext uri="{FF2B5EF4-FFF2-40B4-BE49-F238E27FC236}">
                <a16:creationId xmlns:a16="http://schemas.microsoft.com/office/drawing/2014/main" id="{91D08525-D158-4B42-AAF3-A48BD265ED32}"/>
              </a:ext>
            </a:extLst>
          </p:cNvPr>
          <p:cNvPicPr>
            <a:picLocks noChangeAspect="1"/>
          </p:cNvPicPr>
          <p:nvPr/>
        </p:nvPicPr>
        <p:blipFill>
          <a:blip r:embed="rId6"/>
          <a:stretch>
            <a:fillRect/>
          </a:stretch>
        </p:blipFill>
        <p:spPr>
          <a:xfrm>
            <a:off x="4427984" y="3808668"/>
            <a:ext cx="2121206" cy="1284932"/>
          </a:xfrm>
          <a:prstGeom prst="rect">
            <a:avLst/>
          </a:prstGeom>
        </p:spPr>
      </p:pic>
      <p:sp>
        <p:nvSpPr>
          <p:cNvPr id="15" name="Rectangle 14">
            <a:extLst>
              <a:ext uri="{FF2B5EF4-FFF2-40B4-BE49-F238E27FC236}">
                <a16:creationId xmlns:a16="http://schemas.microsoft.com/office/drawing/2014/main" id="{67382E84-F291-4328-A231-280B8AA95A3D}"/>
              </a:ext>
            </a:extLst>
          </p:cNvPr>
          <p:cNvSpPr/>
          <p:nvPr/>
        </p:nvSpPr>
        <p:spPr>
          <a:xfrm>
            <a:off x="6708314" y="4410992"/>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TextBox 15">
            <a:extLst>
              <a:ext uri="{FF2B5EF4-FFF2-40B4-BE49-F238E27FC236}">
                <a16:creationId xmlns:a16="http://schemas.microsoft.com/office/drawing/2014/main" id="{5B348633-63E1-4490-A2AB-D96F32A7F5DE}"/>
              </a:ext>
            </a:extLst>
          </p:cNvPr>
          <p:cNvSpPr txBox="1"/>
          <p:nvPr/>
        </p:nvSpPr>
        <p:spPr>
          <a:xfrm>
            <a:off x="7055768" y="4338984"/>
            <a:ext cx="1852457" cy="338554"/>
          </a:xfrm>
          <a:prstGeom prst="rect">
            <a:avLst/>
          </a:prstGeom>
          <a:noFill/>
        </p:spPr>
        <p:txBody>
          <a:bodyPr wrap="square" rtlCol="0">
            <a:spAutoFit/>
          </a:bodyPr>
          <a:lstStyle/>
          <a:p>
            <a:r>
              <a:rPr lang="nb-NO" sz="1600" dirty="0">
                <a:solidFill>
                  <a:srgbClr val="FFFF00"/>
                </a:solidFill>
                <a:latin typeface="+mn-lt"/>
              </a:rPr>
              <a:t>DL2 User Manual </a:t>
            </a:r>
            <a:endParaRPr lang="nb-NO" sz="1800" dirty="0">
              <a:solidFill>
                <a:srgbClr val="FFFF00"/>
              </a:solidFill>
              <a:latin typeface="+mn-lt"/>
            </a:endParaRPr>
          </a:p>
        </p:txBody>
      </p:sp>
      <p:sp>
        <p:nvSpPr>
          <p:cNvPr id="17" name="TextBox 16">
            <a:extLst>
              <a:ext uri="{FF2B5EF4-FFF2-40B4-BE49-F238E27FC236}">
                <a16:creationId xmlns:a16="http://schemas.microsoft.com/office/drawing/2014/main" id="{00052E6C-5BA9-47A7-99F5-74ACD00A7EB4}"/>
              </a:ext>
            </a:extLst>
          </p:cNvPr>
          <p:cNvSpPr txBox="1"/>
          <p:nvPr/>
        </p:nvSpPr>
        <p:spPr>
          <a:xfrm>
            <a:off x="7262074" y="4603303"/>
            <a:ext cx="910326" cy="369332"/>
          </a:xfrm>
          <a:prstGeom prst="rect">
            <a:avLst/>
          </a:prstGeom>
          <a:noFill/>
        </p:spPr>
        <p:txBody>
          <a:bodyPr wrap="square" rtlCol="0">
            <a:spAutoFit/>
          </a:bodyPr>
          <a:lstStyle/>
          <a:p>
            <a:r>
              <a:rPr lang="nb-NO" sz="1800" dirty="0">
                <a:solidFill>
                  <a:srgbClr val="FFFF00"/>
                </a:solidFill>
                <a:latin typeface="+mj-lt"/>
              </a:rPr>
              <a:t>Page 27</a:t>
            </a:r>
            <a:endParaRPr lang="nb-NO" sz="900" dirty="0">
              <a:solidFill>
                <a:srgbClr val="FFFF00"/>
              </a:solidFill>
              <a:latin typeface="+mj-lt"/>
            </a:endParaRPr>
          </a:p>
        </p:txBody>
      </p:sp>
    </p:spTree>
    <p:extLst>
      <p:ext uri="{BB962C8B-B14F-4D97-AF65-F5344CB8AC3E}">
        <p14:creationId xmlns:p14="http://schemas.microsoft.com/office/powerpoint/2010/main" val="756752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75605"/>
            <a:ext cx="2987824" cy="3384376"/>
          </a:xfrm>
        </p:spPr>
        <p:txBody>
          <a:bodyPr>
            <a:normAutofit/>
          </a:bodyPr>
          <a:lstStyle/>
          <a:p>
            <a:r>
              <a:rPr lang="nb-NO" sz="2000" dirty="0"/>
              <a:t>The DL850</a:t>
            </a:r>
          </a:p>
          <a:p>
            <a:pPr lvl="1"/>
            <a:r>
              <a:rPr lang="nb-NO" sz="1600" dirty="0"/>
              <a:t>Speed range</a:t>
            </a:r>
          </a:p>
          <a:p>
            <a:pPr lvl="1"/>
            <a:r>
              <a:rPr lang="nb-NO" sz="1600" dirty="0" err="1"/>
              <a:t>Temperature</a:t>
            </a:r>
            <a:endParaRPr lang="nb-NO" sz="1600" dirty="0"/>
          </a:p>
          <a:p>
            <a:pPr lvl="1"/>
            <a:r>
              <a:rPr lang="nb-NO" sz="1600" dirty="0"/>
              <a:t>Speed over </a:t>
            </a:r>
            <a:r>
              <a:rPr lang="nb-NO" sz="1600" dirty="0" err="1"/>
              <a:t>ground</a:t>
            </a:r>
            <a:endParaRPr lang="nb-NO" sz="1600" dirty="0"/>
          </a:p>
          <a:p>
            <a:pPr lvl="1"/>
            <a:r>
              <a:rPr lang="nb-NO" sz="1600" dirty="0"/>
              <a:t>Speed </a:t>
            </a:r>
            <a:r>
              <a:rPr lang="nb-NO" sz="1600" dirty="0" err="1"/>
              <a:t>through</a:t>
            </a:r>
            <a:r>
              <a:rPr lang="nb-NO" sz="1600" dirty="0"/>
              <a:t> water</a:t>
            </a:r>
          </a:p>
          <a:p>
            <a:pPr lvl="1"/>
            <a:r>
              <a:rPr lang="nb-NO" sz="1600" dirty="0"/>
              <a:t>Heading</a:t>
            </a:r>
          </a:p>
          <a:p>
            <a:endParaRPr lang="nb-NO" sz="1200" dirty="0"/>
          </a:p>
        </p:txBody>
      </p:sp>
      <p:sp>
        <p:nvSpPr>
          <p:cNvPr id="3" name="Subtitle 2"/>
          <p:cNvSpPr>
            <a:spLocks noGrp="1"/>
          </p:cNvSpPr>
          <p:nvPr>
            <p:ph type="subTitle" idx="13"/>
          </p:nvPr>
        </p:nvSpPr>
        <p:spPr>
          <a:xfrm>
            <a:off x="1115616" y="699541"/>
            <a:ext cx="4752528" cy="576064"/>
          </a:xfrm>
        </p:spPr>
        <p:txBody>
          <a:bodyPr>
            <a:normAutofit lnSpcReduction="10000"/>
          </a:bodyPr>
          <a:lstStyle/>
          <a:p>
            <a:r>
              <a:rPr lang="nb-NO" dirty="0"/>
              <a:t>The </a:t>
            </a:r>
            <a:r>
              <a:rPr lang="nb-NO" dirty="0" err="1"/>
              <a:t>Process</a:t>
            </a:r>
            <a:endParaRPr lang="nb-NO" dirty="0"/>
          </a:p>
        </p:txBody>
      </p:sp>
      <p:sp>
        <p:nvSpPr>
          <p:cNvPr id="5" name="Content Placeholder 1">
            <a:extLst>
              <a:ext uri="{FF2B5EF4-FFF2-40B4-BE49-F238E27FC236}">
                <a16:creationId xmlns:a16="http://schemas.microsoft.com/office/drawing/2014/main" id="{C8D6813E-FA28-4C2A-8F96-788D7925556F}"/>
              </a:ext>
            </a:extLst>
          </p:cNvPr>
          <p:cNvSpPr txBox="1">
            <a:spLocks/>
          </p:cNvSpPr>
          <p:nvPr/>
        </p:nvSpPr>
        <p:spPr>
          <a:xfrm>
            <a:off x="3174222" y="1275605"/>
            <a:ext cx="2987824" cy="33843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FFFF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FFF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FFFF0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nb-NO" sz="2000" dirty="0"/>
              <a:t>The DL2</a:t>
            </a:r>
          </a:p>
          <a:p>
            <a:pPr lvl="1" fontAlgn="auto">
              <a:spcAft>
                <a:spcPts val="0"/>
              </a:spcAft>
            </a:pPr>
            <a:r>
              <a:rPr lang="nb-NO" sz="1600" dirty="0"/>
              <a:t>Speed range</a:t>
            </a:r>
          </a:p>
          <a:p>
            <a:pPr lvl="1" fontAlgn="auto">
              <a:spcAft>
                <a:spcPts val="0"/>
              </a:spcAft>
            </a:pPr>
            <a:r>
              <a:rPr lang="nb-NO" sz="1600" dirty="0" err="1"/>
              <a:t>Temperature</a:t>
            </a:r>
            <a:endParaRPr lang="nb-NO" sz="1600" dirty="0"/>
          </a:p>
          <a:p>
            <a:pPr lvl="1" fontAlgn="auto">
              <a:spcAft>
                <a:spcPts val="0"/>
              </a:spcAft>
            </a:pPr>
            <a:r>
              <a:rPr lang="nb-NO" sz="1600" dirty="0"/>
              <a:t>Speed over </a:t>
            </a:r>
            <a:r>
              <a:rPr lang="nb-NO" sz="1600" dirty="0" err="1"/>
              <a:t>ground</a:t>
            </a:r>
            <a:endParaRPr lang="nb-NO" sz="1600" dirty="0"/>
          </a:p>
          <a:p>
            <a:pPr lvl="1" fontAlgn="auto">
              <a:spcAft>
                <a:spcPts val="0"/>
              </a:spcAft>
            </a:pPr>
            <a:r>
              <a:rPr lang="nb-NO" sz="1600" dirty="0"/>
              <a:t>Speed </a:t>
            </a:r>
            <a:r>
              <a:rPr lang="nb-NO" sz="1600" dirty="0" err="1"/>
              <a:t>through</a:t>
            </a:r>
            <a:r>
              <a:rPr lang="nb-NO" sz="1600" dirty="0"/>
              <a:t> water</a:t>
            </a:r>
          </a:p>
          <a:p>
            <a:pPr lvl="1" fontAlgn="auto">
              <a:spcAft>
                <a:spcPts val="0"/>
              </a:spcAft>
            </a:pPr>
            <a:r>
              <a:rPr lang="nb-NO" sz="1600" dirty="0"/>
              <a:t>Heading x 2</a:t>
            </a:r>
          </a:p>
          <a:p>
            <a:pPr fontAlgn="auto">
              <a:spcAft>
                <a:spcPts val="0"/>
              </a:spcAft>
            </a:pPr>
            <a:endParaRPr lang="nb-NO" sz="1200" dirty="0"/>
          </a:p>
        </p:txBody>
      </p:sp>
      <p:sp>
        <p:nvSpPr>
          <p:cNvPr id="12" name="Rectangle 11">
            <a:extLst>
              <a:ext uri="{FF2B5EF4-FFF2-40B4-BE49-F238E27FC236}">
                <a16:creationId xmlns:a16="http://schemas.microsoft.com/office/drawing/2014/main" id="{4961311F-C87F-455B-92F7-F62210292A32}"/>
              </a:ext>
            </a:extLst>
          </p:cNvPr>
          <p:cNvSpPr/>
          <p:nvPr/>
        </p:nvSpPr>
        <p:spPr>
          <a:xfrm>
            <a:off x="6764576" y="195486"/>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extBox 12">
            <a:extLst>
              <a:ext uri="{FF2B5EF4-FFF2-40B4-BE49-F238E27FC236}">
                <a16:creationId xmlns:a16="http://schemas.microsoft.com/office/drawing/2014/main" id="{BBC8D947-3AFD-448B-9A61-51067BBFF29F}"/>
              </a:ext>
            </a:extLst>
          </p:cNvPr>
          <p:cNvSpPr txBox="1"/>
          <p:nvPr/>
        </p:nvSpPr>
        <p:spPr>
          <a:xfrm>
            <a:off x="7262074" y="123478"/>
            <a:ext cx="1331694" cy="400110"/>
          </a:xfrm>
          <a:prstGeom prst="rect">
            <a:avLst/>
          </a:prstGeom>
          <a:noFill/>
        </p:spPr>
        <p:txBody>
          <a:bodyPr wrap="square" rtlCol="0">
            <a:spAutoFit/>
          </a:bodyPr>
          <a:lstStyle/>
          <a:p>
            <a:r>
              <a:rPr lang="nb-NO" sz="2000" dirty="0" err="1">
                <a:solidFill>
                  <a:srgbClr val="FFFF00"/>
                </a:solidFill>
                <a:latin typeface="+mn-lt"/>
              </a:rPr>
              <a:t>Calibration</a:t>
            </a:r>
            <a:endParaRPr lang="nb-NO" dirty="0">
              <a:solidFill>
                <a:srgbClr val="FFFF00"/>
              </a:solidFill>
              <a:latin typeface="+mn-lt"/>
            </a:endParaRPr>
          </a:p>
        </p:txBody>
      </p:sp>
      <p:sp>
        <p:nvSpPr>
          <p:cNvPr id="14" name="TextBox 13">
            <a:extLst>
              <a:ext uri="{FF2B5EF4-FFF2-40B4-BE49-F238E27FC236}">
                <a16:creationId xmlns:a16="http://schemas.microsoft.com/office/drawing/2014/main" id="{26936270-1B71-4C6F-A5D4-2F1F271500F6}"/>
              </a:ext>
            </a:extLst>
          </p:cNvPr>
          <p:cNvSpPr txBox="1"/>
          <p:nvPr/>
        </p:nvSpPr>
        <p:spPr>
          <a:xfrm>
            <a:off x="6820838" y="387797"/>
            <a:ext cx="2109232" cy="369332"/>
          </a:xfrm>
          <a:prstGeom prst="rect">
            <a:avLst/>
          </a:prstGeom>
          <a:noFill/>
        </p:spPr>
        <p:txBody>
          <a:bodyPr wrap="square" rtlCol="0">
            <a:spAutoFit/>
          </a:bodyPr>
          <a:lstStyle/>
          <a:p>
            <a:r>
              <a:rPr lang="nb-NO" sz="1800" dirty="0">
                <a:solidFill>
                  <a:srgbClr val="FFFF00"/>
                </a:solidFill>
                <a:latin typeface="+mj-lt"/>
              </a:rPr>
              <a:t>Intro and </a:t>
            </a:r>
            <a:r>
              <a:rPr lang="nb-NO" sz="1800" dirty="0" err="1">
                <a:solidFill>
                  <a:srgbClr val="FFFF00"/>
                </a:solidFill>
                <a:latin typeface="+mj-lt"/>
              </a:rPr>
              <a:t>the</a:t>
            </a:r>
            <a:r>
              <a:rPr lang="nb-NO" sz="1800" dirty="0">
                <a:solidFill>
                  <a:srgbClr val="FFFF00"/>
                </a:solidFill>
                <a:latin typeface="+mj-lt"/>
              </a:rPr>
              <a:t> Basics</a:t>
            </a:r>
            <a:endParaRPr lang="nb-NO" sz="900" dirty="0">
              <a:solidFill>
                <a:srgbClr val="FFFF00"/>
              </a:solidFill>
              <a:latin typeface="+mj-lt"/>
            </a:endParaRPr>
          </a:p>
        </p:txBody>
      </p:sp>
      <p:pic>
        <p:nvPicPr>
          <p:cNvPr id="4" name="Picture 3">
            <a:extLst>
              <a:ext uri="{FF2B5EF4-FFF2-40B4-BE49-F238E27FC236}">
                <a16:creationId xmlns:a16="http://schemas.microsoft.com/office/drawing/2014/main" id="{7D396F81-70F9-434C-A964-805B33C92DDA}"/>
              </a:ext>
            </a:extLst>
          </p:cNvPr>
          <p:cNvPicPr>
            <a:picLocks noChangeAspect="1"/>
          </p:cNvPicPr>
          <p:nvPr/>
        </p:nvPicPr>
        <p:blipFill>
          <a:blip r:embed="rId3"/>
          <a:stretch>
            <a:fillRect/>
          </a:stretch>
        </p:blipFill>
        <p:spPr>
          <a:xfrm>
            <a:off x="41900" y="3219822"/>
            <a:ext cx="3039123" cy="1841376"/>
          </a:xfrm>
          <a:prstGeom prst="rect">
            <a:avLst/>
          </a:prstGeom>
        </p:spPr>
      </p:pic>
      <p:pic>
        <p:nvPicPr>
          <p:cNvPr id="6" name="Picture 5">
            <a:extLst>
              <a:ext uri="{FF2B5EF4-FFF2-40B4-BE49-F238E27FC236}">
                <a16:creationId xmlns:a16="http://schemas.microsoft.com/office/drawing/2014/main" id="{19251ABC-41FB-4B49-AA08-B9012731FCF6}"/>
              </a:ext>
            </a:extLst>
          </p:cNvPr>
          <p:cNvPicPr>
            <a:picLocks noChangeAspect="1"/>
          </p:cNvPicPr>
          <p:nvPr/>
        </p:nvPicPr>
        <p:blipFill>
          <a:blip r:embed="rId4"/>
          <a:stretch>
            <a:fillRect/>
          </a:stretch>
        </p:blipFill>
        <p:spPr>
          <a:xfrm>
            <a:off x="3491880" y="3274625"/>
            <a:ext cx="2987824" cy="1731769"/>
          </a:xfrm>
          <a:prstGeom prst="rect">
            <a:avLst/>
          </a:prstGeom>
        </p:spPr>
      </p:pic>
      <p:sp>
        <p:nvSpPr>
          <p:cNvPr id="10" name="Rectangle 9">
            <a:extLst>
              <a:ext uri="{FF2B5EF4-FFF2-40B4-BE49-F238E27FC236}">
                <a16:creationId xmlns:a16="http://schemas.microsoft.com/office/drawing/2014/main" id="{7624B8DE-968E-4725-A986-C1EEBB8FA2CF}"/>
              </a:ext>
            </a:extLst>
          </p:cNvPr>
          <p:cNvSpPr/>
          <p:nvPr/>
        </p:nvSpPr>
        <p:spPr>
          <a:xfrm>
            <a:off x="6708314" y="4410992"/>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xtBox 10">
            <a:extLst>
              <a:ext uri="{FF2B5EF4-FFF2-40B4-BE49-F238E27FC236}">
                <a16:creationId xmlns:a16="http://schemas.microsoft.com/office/drawing/2014/main" id="{6BEF8D25-70B8-45C1-85B3-29281E1A1068}"/>
              </a:ext>
            </a:extLst>
          </p:cNvPr>
          <p:cNvSpPr txBox="1"/>
          <p:nvPr/>
        </p:nvSpPr>
        <p:spPr>
          <a:xfrm>
            <a:off x="7055768" y="4338984"/>
            <a:ext cx="1852457" cy="338554"/>
          </a:xfrm>
          <a:prstGeom prst="rect">
            <a:avLst/>
          </a:prstGeom>
          <a:noFill/>
        </p:spPr>
        <p:txBody>
          <a:bodyPr wrap="square" rtlCol="0">
            <a:spAutoFit/>
          </a:bodyPr>
          <a:lstStyle/>
          <a:p>
            <a:r>
              <a:rPr lang="nb-NO" sz="1600" dirty="0">
                <a:solidFill>
                  <a:srgbClr val="FFFF00"/>
                </a:solidFill>
                <a:latin typeface="+mn-lt"/>
              </a:rPr>
              <a:t>DL2 User Manual </a:t>
            </a:r>
            <a:endParaRPr lang="nb-NO" sz="1800" dirty="0">
              <a:solidFill>
                <a:srgbClr val="FFFF00"/>
              </a:solidFill>
              <a:latin typeface="+mn-lt"/>
            </a:endParaRPr>
          </a:p>
        </p:txBody>
      </p:sp>
      <p:sp>
        <p:nvSpPr>
          <p:cNvPr id="15" name="TextBox 14">
            <a:extLst>
              <a:ext uri="{FF2B5EF4-FFF2-40B4-BE49-F238E27FC236}">
                <a16:creationId xmlns:a16="http://schemas.microsoft.com/office/drawing/2014/main" id="{24951898-3B90-4763-BC8F-AF4D3B467CF9}"/>
              </a:ext>
            </a:extLst>
          </p:cNvPr>
          <p:cNvSpPr txBox="1"/>
          <p:nvPr/>
        </p:nvSpPr>
        <p:spPr>
          <a:xfrm>
            <a:off x="7262074" y="4603303"/>
            <a:ext cx="910326" cy="369332"/>
          </a:xfrm>
          <a:prstGeom prst="rect">
            <a:avLst/>
          </a:prstGeom>
          <a:noFill/>
        </p:spPr>
        <p:txBody>
          <a:bodyPr wrap="square" rtlCol="0">
            <a:spAutoFit/>
          </a:bodyPr>
          <a:lstStyle/>
          <a:p>
            <a:r>
              <a:rPr lang="nb-NO" sz="1800" dirty="0">
                <a:solidFill>
                  <a:srgbClr val="FFFF00"/>
                </a:solidFill>
                <a:latin typeface="+mj-lt"/>
              </a:rPr>
              <a:t>Page 26</a:t>
            </a:r>
            <a:endParaRPr lang="nb-NO" sz="900" dirty="0">
              <a:solidFill>
                <a:srgbClr val="FFFF00"/>
              </a:solidFill>
              <a:latin typeface="+mj-lt"/>
            </a:endParaRPr>
          </a:p>
        </p:txBody>
      </p:sp>
    </p:spTree>
    <p:extLst>
      <p:ext uri="{BB962C8B-B14F-4D97-AF65-F5344CB8AC3E}">
        <p14:creationId xmlns:p14="http://schemas.microsoft.com/office/powerpoint/2010/main" val="2813676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75605"/>
            <a:ext cx="2987824" cy="3384376"/>
          </a:xfrm>
        </p:spPr>
        <p:txBody>
          <a:bodyPr>
            <a:normAutofit/>
          </a:bodyPr>
          <a:lstStyle/>
          <a:p>
            <a:r>
              <a:rPr lang="nb-NO" sz="2000" dirty="0"/>
              <a:t>The DL850</a:t>
            </a:r>
          </a:p>
          <a:p>
            <a:pPr lvl="1"/>
            <a:r>
              <a:rPr lang="nb-NO" sz="1600" dirty="0"/>
              <a:t>Speed range</a:t>
            </a:r>
          </a:p>
          <a:p>
            <a:pPr lvl="1"/>
            <a:r>
              <a:rPr lang="nb-NO" sz="1600" dirty="0" err="1"/>
              <a:t>Temperature</a:t>
            </a:r>
            <a:endParaRPr lang="nb-NO" sz="1600" dirty="0"/>
          </a:p>
          <a:p>
            <a:pPr lvl="1"/>
            <a:r>
              <a:rPr lang="nb-NO" sz="1600" dirty="0"/>
              <a:t>Speed over </a:t>
            </a:r>
            <a:r>
              <a:rPr lang="nb-NO" sz="1600" dirty="0" err="1"/>
              <a:t>ground</a:t>
            </a:r>
            <a:endParaRPr lang="nb-NO" sz="1600" dirty="0"/>
          </a:p>
          <a:p>
            <a:pPr lvl="1"/>
            <a:r>
              <a:rPr lang="nb-NO" sz="1600" dirty="0"/>
              <a:t>Speed </a:t>
            </a:r>
            <a:r>
              <a:rPr lang="nb-NO" sz="1600" dirty="0" err="1"/>
              <a:t>through</a:t>
            </a:r>
            <a:r>
              <a:rPr lang="nb-NO" sz="1600" dirty="0"/>
              <a:t> water</a:t>
            </a:r>
          </a:p>
          <a:p>
            <a:pPr lvl="1"/>
            <a:r>
              <a:rPr lang="nb-NO" sz="1600" dirty="0"/>
              <a:t>Heading</a:t>
            </a:r>
          </a:p>
          <a:p>
            <a:pPr lvl="1"/>
            <a:r>
              <a:rPr lang="nb-NO" sz="1600" dirty="0" err="1"/>
              <a:t>Averaging</a:t>
            </a:r>
            <a:r>
              <a:rPr lang="nb-NO" sz="1600" dirty="0"/>
              <a:t>/Filters</a:t>
            </a:r>
          </a:p>
          <a:p>
            <a:endParaRPr lang="nb-NO" sz="1200" dirty="0"/>
          </a:p>
        </p:txBody>
      </p:sp>
      <p:sp>
        <p:nvSpPr>
          <p:cNvPr id="3" name="Subtitle 2"/>
          <p:cNvSpPr>
            <a:spLocks noGrp="1"/>
          </p:cNvSpPr>
          <p:nvPr>
            <p:ph type="subTitle" idx="13"/>
          </p:nvPr>
        </p:nvSpPr>
        <p:spPr>
          <a:xfrm>
            <a:off x="1115616" y="699541"/>
            <a:ext cx="4752528" cy="576064"/>
          </a:xfrm>
        </p:spPr>
        <p:txBody>
          <a:bodyPr>
            <a:normAutofit lnSpcReduction="10000"/>
          </a:bodyPr>
          <a:lstStyle/>
          <a:p>
            <a:r>
              <a:rPr lang="nb-NO" dirty="0"/>
              <a:t>The </a:t>
            </a:r>
            <a:r>
              <a:rPr lang="nb-NO" dirty="0" err="1"/>
              <a:t>Process</a:t>
            </a:r>
            <a:endParaRPr lang="nb-NO" dirty="0"/>
          </a:p>
        </p:txBody>
      </p:sp>
      <p:sp>
        <p:nvSpPr>
          <p:cNvPr id="5" name="Content Placeholder 1">
            <a:extLst>
              <a:ext uri="{FF2B5EF4-FFF2-40B4-BE49-F238E27FC236}">
                <a16:creationId xmlns:a16="http://schemas.microsoft.com/office/drawing/2014/main" id="{C8D6813E-FA28-4C2A-8F96-788D7925556F}"/>
              </a:ext>
            </a:extLst>
          </p:cNvPr>
          <p:cNvSpPr txBox="1">
            <a:spLocks/>
          </p:cNvSpPr>
          <p:nvPr/>
        </p:nvSpPr>
        <p:spPr>
          <a:xfrm>
            <a:off x="3174222" y="1275605"/>
            <a:ext cx="3352026" cy="33843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FFFF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FFF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FFFF0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nb-NO" sz="2000" dirty="0"/>
              <a:t>The DL2</a:t>
            </a:r>
          </a:p>
          <a:p>
            <a:pPr lvl="1" fontAlgn="auto">
              <a:spcAft>
                <a:spcPts val="0"/>
              </a:spcAft>
            </a:pPr>
            <a:r>
              <a:rPr lang="nb-NO" sz="1600" dirty="0"/>
              <a:t>Speed range</a:t>
            </a:r>
          </a:p>
          <a:p>
            <a:pPr lvl="1" fontAlgn="auto">
              <a:spcAft>
                <a:spcPts val="0"/>
              </a:spcAft>
            </a:pPr>
            <a:r>
              <a:rPr lang="nb-NO" sz="1600" dirty="0" err="1"/>
              <a:t>Temperature</a:t>
            </a:r>
            <a:endParaRPr lang="nb-NO" sz="1600" dirty="0"/>
          </a:p>
          <a:p>
            <a:pPr lvl="1" fontAlgn="auto">
              <a:spcAft>
                <a:spcPts val="0"/>
              </a:spcAft>
            </a:pPr>
            <a:r>
              <a:rPr lang="nb-NO" sz="1600" dirty="0"/>
              <a:t>Speed over </a:t>
            </a:r>
            <a:r>
              <a:rPr lang="nb-NO" sz="1600" dirty="0" err="1"/>
              <a:t>ground</a:t>
            </a:r>
            <a:endParaRPr lang="nb-NO" sz="1600" dirty="0"/>
          </a:p>
          <a:p>
            <a:pPr lvl="1" fontAlgn="auto">
              <a:spcAft>
                <a:spcPts val="0"/>
              </a:spcAft>
            </a:pPr>
            <a:r>
              <a:rPr lang="nb-NO" sz="1600" dirty="0"/>
              <a:t>Speed </a:t>
            </a:r>
            <a:r>
              <a:rPr lang="nb-NO" sz="1600" dirty="0" err="1"/>
              <a:t>through</a:t>
            </a:r>
            <a:r>
              <a:rPr lang="nb-NO" sz="1600" dirty="0"/>
              <a:t> water</a:t>
            </a:r>
          </a:p>
          <a:p>
            <a:pPr lvl="1" fontAlgn="auto">
              <a:spcAft>
                <a:spcPts val="0"/>
              </a:spcAft>
            </a:pPr>
            <a:r>
              <a:rPr lang="nb-NO" sz="1600" dirty="0"/>
              <a:t>Heading x 2</a:t>
            </a:r>
          </a:p>
          <a:p>
            <a:pPr lvl="1" fontAlgn="auto">
              <a:spcAft>
                <a:spcPts val="0"/>
              </a:spcAft>
            </a:pPr>
            <a:r>
              <a:rPr lang="nb-NO" sz="1600" dirty="0" err="1"/>
              <a:t>Averaging</a:t>
            </a:r>
            <a:r>
              <a:rPr lang="nb-NO" sz="1600" dirty="0"/>
              <a:t> /Filters  &lt;6kn &gt;6kn</a:t>
            </a:r>
          </a:p>
          <a:p>
            <a:pPr fontAlgn="auto">
              <a:spcAft>
                <a:spcPts val="0"/>
              </a:spcAft>
            </a:pPr>
            <a:endParaRPr lang="nb-NO" sz="1200" dirty="0"/>
          </a:p>
        </p:txBody>
      </p:sp>
      <p:sp>
        <p:nvSpPr>
          <p:cNvPr id="8" name="Rectangle 7">
            <a:extLst>
              <a:ext uri="{FF2B5EF4-FFF2-40B4-BE49-F238E27FC236}">
                <a16:creationId xmlns:a16="http://schemas.microsoft.com/office/drawing/2014/main" id="{01567EEF-60B1-451F-9EB9-4B1A247349EA}"/>
              </a:ext>
            </a:extLst>
          </p:cNvPr>
          <p:cNvSpPr/>
          <p:nvPr/>
        </p:nvSpPr>
        <p:spPr>
          <a:xfrm>
            <a:off x="6764576" y="195486"/>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Box 11">
            <a:extLst>
              <a:ext uri="{FF2B5EF4-FFF2-40B4-BE49-F238E27FC236}">
                <a16:creationId xmlns:a16="http://schemas.microsoft.com/office/drawing/2014/main" id="{BE2EB1A3-A26D-4767-A1AB-90E12C05AF9C}"/>
              </a:ext>
            </a:extLst>
          </p:cNvPr>
          <p:cNvSpPr txBox="1"/>
          <p:nvPr/>
        </p:nvSpPr>
        <p:spPr>
          <a:xfrm>
            <a:off x="7262074" y="123478"/>
            <a:ext cx="1331694" cy="400110"/>
          </a:xfrm>
          <a:prstGeom prst="rect">
            <a:avLst/>
          </a:prstGeom>
          <a:noFill/>
        </p:spPr>
        <p:txBody>
          <a:bodyPr wrap="square" rtlCol="0">
            <a:spAutoFit/>
          </a:bodyPr>
          <a:lstStyle/>
          <a:p>
            <a:r>
              <a:rPr lang="nb-NO" sz="2000" dirty="0" err="1">
                <a:solidFill>
                  <a:srgbClr val="FFFF00"/>
                </a:solidFill>
                <a:latin typeface="+mn-lt"/>
              </a:rPr>
              <a:t>Calibration</a:t>
            </a:r>
            <a:endParaRPr lang="nb-NO" dirty="0">
              <a:solidFill>
                <a:srgbClr val="FFFF00"/>
              </a:solidFill>
              <a:latin typeface="+mn-lt"/>
            </a:endParaRPr>
          </a:p>
        </p:txBody>
      </p:sp>
      <p:sp>
        <p:nvSpPr>
          <p:cNvPr id="13" name="TextBox 12">
            <a:extLst>
              <a:ext uri="{FF2B5EF4-FFF2-40B4-BE49-F238E27FC236}">
                <a16:creationId xmlns:a16="http://schemas.microsoft.com/office/drawing/2014/main" id="{C9FC008F-9A03-427E-9FA1-FD39B38D8467}"/>
              </a:ext>
            </a:extLst>
          </p:cNvPr>
          <p:cNvSpPr txBox="1"/>
          <p:nvPr/>
        </p:nvSpPr>
        <p:spPr>
          <a:xfrm>
            <a:off x="6820838" y="387797"/>
            <a:ext cx="2109232" cy="369332"/>
          </a:xfrm>
          <a:prstGeom prst="rect">
            <a:avLst/>
          </a:prstGeom>
          <a:noFill/>
        </p:spPr>
        <p:txBody>
          <a:bodyPr wrap="square" rtlCol="0">
            <a:spAutoFit/>
          </a:bodyPr>
          <a:lstStyle/>
          <a:p>
            <a:r>
              <a:rPr lang="nb-NO" sz="1800" dirty="0">
                <a:solidFill>
                  <a:srgbClr val="FFFF00"/>
                </a:solidFill>
                <a:latin typeface="+mj-lt"/>
              </a:rPr>
              <a:t>Intro and </a:t>
            </a:r>
            <a:r>
              <a:rPr lang="nb-NO" sz="1800" dirty="0" err="1">
                <a:solidFill>
                  <a:srgbClr val="FFFF00"/>
                </a:solidFill>
                <a:latin typeface="+mj-lt"/>
              </a:rPr>
              <a:t>the</a:t>
            </a:r>
            <a:r>
              <a:rPr lang="nb-NO" sz="1800" dirty="0">
                <a:solidFill>
                  <a:srgbClr val="FFFF00"/>
                </a:solidFill>
                <a:latin typeface="+mj-lt"/>
              </a:rPr>
              <a:t> Basics</a:t>
            </a:r>
            <a:endParaRPr lang="nb-NO" sz="900" dirty="0">
              <a:solidFill>
                <a:srgbClr val="FFFF00"/>
              </a:solidFill>
              <a:latin typeface="+mj-lt"/>
            </a:endParaRPr>
          </a:p>
        </p:txBody>
      </p:sp>
      <p:sp>
        <p:nvSpPr>
          <p:cNvPr id="9" name="Rectangle 8">
            <a:extLst>
              <a:ext uri="{FF2B5EF4-FFF2-40B4-BE49-F238E27FC236}">
                <a16:creationId xmlns:a16="http://schemas.microsoft.com/office/drawing/2014/main" id="{9F431AD4-C258-4228-96AC-458782C41B11}"/>
              </a:ext>
            </a:extLst>
          </p:cNvPr>
          <p:cNvSpPr/>
          <p:nvPr/>
        </p:nvSpPr>
        <p:spPr>
          <a:xfrm>
            <a:off x="6708314" y="4410992"/>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Box 9">
            <a:extLst>
              <a:ext uri="{FF2B5EF4-FFF2-40B4-BE49-F238E27FC236}">
                <a16:creationId xmlns:a16="http://schemas.microsoft.com/office/drawing/2014/main" id="{B19B50FF-C88D-44B3-BB41-FFE95C449DA7}"/>
              </a:ext>
            </a:extLst>
          </p:cNvPr>
          <p:cNvSpPr txBox="1"/>
          <p:nvPr/>
        </p:nvSpPr>
        <p:spPr>
          <a:xfrm>
            <a:off x="6764576" y="4338984"/>
            <a:ext cx="2143649" cy="338554"/>
          </a:xfrm>
          <a:prstGeom prst="rect">
            <a:avLst/>
          </a:prstGeom>
          <a:noFill/>
        </p:spPr>
        <p:txBody>
          <a:bodyPr wrap="square" rtlCol="0">
            <a:spAutoFit/>
          </a:bodyPr>
          <a:lstStyle/>
          <a:p>
            <a:r>
              <a:rPr lang="nb-NO" sz="1600" dirty="0">
                <a:solidFill>
                  <a:srgbClr val="FFFF00"/>
                </a:solidFill>
                <a:latin typeface="+mn-lt"/>
              </a:rPr>
              <a:t>DL2 Installation Manual </a:t>
            </a:r>
            <a:endParaRPr lang="nb-NO" sz="1800" dirty="0">
              <a:solidFill>
                <a:srgbClr val="FFFF00"/>
              </a:solidFill>
              <a:latin typeface="+mn-lt"/>
            </a:endParaRPr>
          </a:p>
        </p:txBody>
      </p:sp>
      <p:sp>
        <p:nvSpPr>
          <p:cNvPr id="11" name="TextBox 10">
            <a:extLst>
              <a:ext uri="{FF2B5EF4-FFF2-40B4-BE49-F238E27FC236}">
                <a16:creationId xmlns:a16="http://schemas.microsoft.com/office/drawing/2014/main" id="{A16D72E1-6E5B-4D2E-8D43-DD545BCFF36F}"/>
              </a:ext>
            </a:extLst>
          </p:cNvPr>
          <p:cNvSpPr txBox="1"/>
          <p:nvPr/>
        </p:nvSpPr>
        <p:spPr>
          <a:xfrm>
            <a:off x="7262074" y="4603303"/>
            <a:ext cx="910326" cy="369332"/>
          </a:xfrm>
          <a:prstGeom prst="rect">
            <a:avLst/>
          </a:prstGeom>
          <a:noFill/>
        </p:spPr>
        <p:txBody>
          <a:bodyPr wrap="square" rtlCol="0">
            <a:spAutoFit/>
          </a:bodyPr>
          <a:lstStyle/>
          <a:p>
            <a:r>
              <a:rPr lang="nb-NO" sz="1800" dirty="0">
                <a:solidFill>
                  <a:srgbClr val="FFFF00"/>
                </a:solidFill>
                <a:latin typeface="+mj-lt"/>
              </a:rPr>
              <a:t>Page 30</a:t>
            </a:r>
            <a:endParaRPr lang="nb-NO" sz="900" dirty="0">
              <a:solidFill>
                <a:srgbClr val="FFFF00"/>
              </a:solidFill>
              <a:latin typeface="+mj-lt"/>
            </a:endParaRPr>
          </a:p>
        </p:txBody>
      </p:sp>
      <p:pic>
        <p:nvPicPr>
          <p:cNvPr id="4" name="Picture 3">
            <a:extLst>
              <a:ext uri="{FF2B5EF4-FFF2-40B4-BE49-F238E27FC236}">
                <a16:creationId xmlns:a16="http://schemas.microsoft.com/office/drawing/2014/main" id="{8632425E-EEC7-4F86-9369-7BF27E91B594}"/>
              </a:ext>
            </a:extLst>
          </p:cNvPr>
          <p:cNvPicPr>
            <a:picLocks noChangeAspect="1"/>
          </p:cNvPicPr>
          <p:nvPr/>
        </p:nvPicPr>
        <p:blipFill>
          <a:blip r:embed="rId3"/>
          <a:stretch>
            <a:fillRect/>
          </a:stretch>
        </p:blipFill>
        <p:spPr>
          <a:xfrm>
            <a:off x="3798912" y="3417798"/>
            <a:ext cx="2632522" cy="1589447"/>
          </a:xfrm>
          <a:prstGeom prst="rect">
            <a:avLst/>
          </a:prstGeom>
        </p:spPr>
      </p:pic>
      <p:pic>
        <p:nvPicPr>
          <p:cNvPr id="6" name="Picture 5">
            <a:extLst>
              <a:ext uri="{FF2B5EF4-FFF2-40B4-BE49-F238E27FC236}">
                <a16:creationId xmlns:a16="http://schemas.microsoft.com/office/drawing/2014/main" id="{7D253142-291D-43DA-B686-6E6DD1EFA397}"/>
              </a:ext>
            </a:extLst>
          </p:cNvPr>
          <p:cNvPicPr>
            <a:picLocks noChangeAspect="1"/>
          </p:cNvPicPr>
          <p:nvPr/>
        </p:nvPicPr>
        <p:blipFill>
          <a:blip r:embed="rId4"/>
          <a:stretch>
            <a:fillRect/>
          </a:stretch>
        </p:blipFill>
        <p:spPr>
          <a:xfrm>
            <a:off x="176803" y="3570034"/>
            <a:ext cx="2488115" cy="873925"/>
          </a:xfrm>
          <a:prstGeom prst="rect">
            <a:avLst/>
          </a:prstGeom>
        </p:spPr>
      </p:pic>
    </p:spTree>
    <p:extLst>
      <p:ext uri="{BB962C8B-B14F-4D97-AF65-F5344CB8AC3E}">
        <p14:creationId xmlns:p14="http://schemas.microsoft.com/office/powerpoint/2010/main" val="1326244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331" y="1275605"/>
            <a:ext cx="5616624" cy="3384376"/>
          </a:xfrm>
        </p:spPr>
        <p:txBody>
          <a:bodyPr>
            <a:normAutofit fontScale="92500" lnSpcReduction="20000"/>
          </a:bodyPr>
          <a:lstStyle/>
          <a:p>
            <a:r>
              <a:rPr lang="nb-NO" sz="2000" dirty="0" err="1"/>
              <a:t>Check</a:t>
            </a:r>
            <a:r>
              <a:rPr lang="nb-NO" sz="2000" dirty="0"/>
              <a:t> </a:t>
            </a:r>
            <a:r>
              <a:rPr lang="nb-NO" sz="2000" dirty="0" err="1"/>
              <a:t>you</a:t>
            </a:r>
            <a:r>
              <a:rPr lang="nb-NO" sz="2000" dirty="0"/>
              <a:t> </a:t>
            </a:r>
            <a:r>
              <a:rPr lang="nb-NO" sz="2000" dirty="0" err="1"/>
              <a:t>are</a:t>
            </a:r>
            <a:r>
              <a:rPr lang="nb-NO" sz="2000" dirty="0"/>
              <a:t> in an area </a:t>
            </a:r>
            <a:r>
              <a:rPr lang="nb-NO" sz="2000" dirty="0" err="1"/>
              <a:t>with</a:t>
            </a:r>
            <a:r>
              <a:rPr lang="nb-NO" sz="2000" dirty="0"/>
              <a:t> </a:t>
            </a:r>
            <a:r>
              <a:rPr lang="nb-NO" sz="2000" dirty="0" err="1"/>
              <a:t>depth</a:t>
            </a:r>
            <a:r>
              <a:rPr lang="nb-NO" sz="2000" dirty="0"/>
              <a:t> less </a:t>
            </a:r>
            <a:r>
              <a:rPr lang="nb-NO" sz="2000" dirty="0" err="1"/>
              <a:t>than</a:t>
            </a:r>
            <a:r>
              <a:rPr lang="nb-NO" sz="2000" dirty="0"/>
              <a:t> </a:t>
            </a:r>
            <a:r>
              <a:rPr lang="nb-NO" sz="2000" dirty="0" err="1"/>
              <a:t>the</a:t>
            </a:r>
            <a:r>
              <a:rPr lang="nb-NO" sz="2000" dirty="0"/>
              <a:t> </a:t>
            </a:r>
            <a:r>
              <a:rPr lang="nb-NO" sz="2000" dirty="0" err="1"/>
              <a:t>calibration</a:t>
            </a:r>
            <a:r>
              <a:rPr lang="nb-NO" sz="2000" dirty="0"/>
              <a:t> (</a:t>
            </a:r>
            <a:r>
              <a:rPr lang="nb-NO" sz="2000" dirty="0" err="1"/>
              <a:t>max</a:t>
            </a:r>
            <a:r>
              <a:rPr lang="nb-NO" sz="2000" dirty="0"/>
              <a:t> 150m typ 100m) </a:t>
            </a:r>
            <a:r>
              <a:rPr lang="nb-NO" sz="2000" dirty="0" err="1"/>
              <a:t>throughout</a:t>
            </a:r>
            <a:r>
              <a:rPr lang="nb-NO" sz="2000" dirty="0"/>
              <a:t> </a:t>
            </a:r>
            <a:r>
              <a:rPr lang="nb-NO" sz="2000" dirty="0" err="1"/>
              <a:t>the</a:t>
            </a:r>
            <a:r>
              <a:rPr lang="nb-NO" sz="2000" dirty="0"/>
              <a:t> </a:t>
            </a:r>
            <a:r>
              <a:rPr lang="nb-NO" sz="2000" dirty="0" err="1"/>
              <a:t>whole</a:t>
            </a:r>
            <a:r>
              <a:rPr lang="nb-NO" sz="2000" dirty="0"/>
              <a:t> leg (</a:t>
            </a:r>
            <a:r>
              <a:rPr lang="nb-NO" sz="2000" dirty="0" err="1"/>
              <a:t>legs</a:t>
            </a:r>
            <a:r>
              <a:rPr lang="nb-NO" sz="2000" dirty="0"/>
              <a:t>)</a:t>
            </a:r>
          </a:p>
          <a:p>
            <a:r>
              <a:rPr lang="nb-NO" sz="2000" dirty="0" err="1"/>
              <a:t>Check</a:t>
            </a:r>
            <a:r>
              <a:rPr lang="nb-NO" sz="2000" dirty="0"/>
              <a:t> </a:t>
            </a:r>
            <a:r>
              <a:rPr lang="nb-NO" sz="2000" dirty="0" err="1"/>
              <a:t>the</a:t>
            </a:r>
            <a:r>
              <a:rPr lang="nb-NO" sz="2000" dirty="0"/>
              <a:t> sensor signals </a:t>
            </a:r>
            <a:r>
              <a:rPr lang="nb-NO" sz="2000" dirty="0" err="1"/>
              <a:t>are</a:t>
            </a:r>
            <a:r>
              <a:rPr lang="nb-NO" sz="2000" dirty="0"/>
              <a:t> </a:t>
            </a:r>
            <a:r>
              <a:rPr lang="nb-NO" sz="2000" dirty="0" err="1"/>
              <a:t>approximately</a:t>
            </a:r>
            <a:r>
              <a:rPr lang="nb-NO" sz="2000" dirty="0"/>
              <a:t> </a:t>
            </a:r>
            <a:r>
              <a:rPr lang="nb-NO" sz="2000" dirty="0" err="1"/>
              <a:t>correct</a:t>
            </a:r>
            <a:r>
              <a:rPr lang="nb-NO" sz="2000" dirty="0"/>
              <a:t> and stable</a:t>
            </a:r>
          </a:p>
          <a:p>
            <a:pPr lvl="1"/>
            <a:r>
              <a:rPr lang="nb-NO" sz="2000" dirty="0"/>
              <a:t>(DL850) Screen </a:t>
            </a:r>
            <a:r>
              <a:rPr lang="nb-NO" sz="2000" dirty="0" err="1"/>
              <a:t>diagnostics</a:t>
            </a:r>
            <a:endParaRPr lang="nb-NO" sz="2000" dirty="0"/>
          </a:p>
          <a:p>
            <a:pPr lvl="1"/>
            <a:r>
              <a:rPr lang="nb-NO" sz="2000" dirty="0"/>
              <a:t>(DL2) </a:t>
            </a:r>
            <a:r>
              <a:rPr lang="nb-NO" sz="2000" dirty="0" err="1"/>
              <a:t>Config</a:t>
            </a:r>
            <a:r>
              <a:rPr lang="nb-NO" sz="2000" dirty="0"/>
              <a:t> -&gt; Diagnostics -&gt;Sensor Live</a:t>
            </a:r>
          </a:p>
          <a:p>
            <a:r>
              <a:rPr lang="nb-NO" sz="2000" dirty="0" err="1"/>
              <a:t>Check</a:t>
            </a:r>
            <a:r>
              <a:rPr lang="nb-NO" sz="2000" dirty="0"/>
              <a:t> </a:t>
            </a:r>
            <a:r>
              <a:rPr lang="nb-NO" sz="2000" dirty="0" err="1"/>
              <a:t>the</a:t>
            </a:r>
            <a:r>
              <a:rPr lang="nb-NO" sz="2000" dirty="0"/>
              <a:t> speed </a:t>
            </a:r>
            <a:r>
              <a:rPr lang="nb-NO" sz="2000" dirty="0" err="1"/>
              <a:t>you</a:t>
            </a:r>
            <a:r>
              <a:rPr lang="nb-NO" sz="2000" dirty="0"/>
              <a:t> </a:t>
            </a:r>
            <a:r>
              <a:rPr lang="nb-NO" sz="2000" dirty="0" err="1"/>
              <a:t>will</a:t>
            </a:r>
            <a:r>
              <a:rPr lang="nb-NO" sz="2000" dirty="0"/>
              <a:t> </a:t>
            </a:r>
            <a:r>
              <a:rPr lang="nb-NO" sz="2000" dirty="0" err="1"/>
              <a:t>use</a:t>
            </a:r>
            <a:r>
              <a:rPr lang="nb-NO" sz="2000" dirty="0"/>
              <a:t> is not </a:t>
            </a:r>
            <a:r>
              <a:rPr lang="nb-NO" sz="2000" dirty="0" err="1"/>
              <a:t>too</a:t>
            </a:r>
            <a:r>
              <a:rPr lang="nb-NO" sz="2000" dirty="0"/>
              <a:t> </a:t>
            </a:r>
            <a:r>
              <a:rPr lang="nb-NO" sz="2000" dirty="0" err="1"/>
              <a:t>close</a:t>
            </a:r>
            <a:r>
              <a:rPr lang="nb-NO" sz="2000" dirty="0"/>
              <a:t> to a </a:t>
            </a:r>
            <a:r>
              <a:rPr lang="nb-NO" sz="2000" dirty="0" err="1"/>
              <a:t>previously</a:t>
            </a:r>
            <a:r>
              <a:rPr lang="nb-NO" sz="2000" dirty="0"/>
              <a:t> </a:t>
            </a:r>
            <a:r>
              <a:rPr lang="nb-NO" sz="2000" dirty="0" err="1"/>
              <a:t>sea</a:t>
            </a:r>
            <a:r>
              <a:rPr lang="nb-NO" sz="2000" dirty="0"/>
              <a:t> test speeds</a:t>
            </a:r>
          </a:p>
          <a:p>
            <a:r>
              <a:rPr lang="nb-NO" sz="2000" dirty="0"/>
              <a:t>Make sure </a:t>
            </a:r>
            <a:r>
              <a:rPr lang="nb-NO" sz="2000" dirty="0" err="1"/>
              <a:t>you</a:t>
            </a:r>
            <a:r>
              <a:rPr lang="nb-NO" sz="2000" dirty="0"/>
              <a:t> have </a:t>
            </a:r>
            <a:r>
              <a:rPr lang="nb-NO" sz="2000" dirty="0" err="1"/>
              <a:t>set</a:t>
            </a:r>
            <a:r>
              <a:rPr lang="nb-NO" sz="2000" dirty="0"/>
              <a:t> </a:t>
            </a:r>
            <a:r>
              <a:rPr lang="nb-NO" sz="2000" dirty="0" err="1"/>
              <a:t>the</a:t>
            </a:r>
            <a:r>
              <a:rPr lang="nb-NO" sz="2000" dirty="0"/>
              <a:t> </a:t>
            </a:r>
            <a:r>
              <a:rPr lang="nb-NO" sz="2000" dirty="0" err="1"/>
              <a:t>max</a:t>
            </a:r>
            <a:r>
              <a:rPr lang="nb-NO" sz="2000" dirty="0"/>
              <a:t> speed </a:t>
            </a:r>
            <a:r>
              <a:rPr lang="nb-NO" sz="2000" dirty="0" err="1"/>
              <a:t>of</a:t>
            </a:r>
            <a:r>
              <a:rPr lang="nb-NO" sz="2000" dirty="0"/>
              <a:t> </a:t>
            </a:r>
            <a:r>
              <a:rPr lang="nb-NO" sz="2000" dirty="0" err="1"/>
              <a:t>the</a:t>
            </a:r>
            <a:r>
              <a:rPr lang="nb-NO" sz="2000" dirty="0"/>
              <a:t> </a:t>
            </a:r>
            <a:r>
              <a:rPr lang="nb-NO" sz="2000" dirty="0" err="1"/>
              <a:t>vessel</a:t>
            </a:r>
            <a:r>
              <a:rPr lang="nb-NO" sz="2000" dirty="0"/>
              <a:t> in </a:t>
            </a:r>
            <a:r>
              <a:rPr lang="nb-NO" sz="2000" dirty="0" err="1"/>
              <a:t>config</a:t>
            </a:r>
            <a:r>
              <a:rPr lang="nb-NO" sz="2000" dirty="0"/>
              <a:t> -&gt;DL2 </a:t>
            </a:r>
            <a:r>
              <a:rPr lang="nb-NO" sz="2000" dirty="0" err="1"/>
              <a:t>setup</a:t>
            </a:r>
            <a:r>
              <a:rPr lang="nb-NO" sz="2000" dirty="0"/>
              <a:t> (</a:t>
            </a:r>
            <a:r>
              <a:rPr lang="nb-NO" sz="2000" dirty="0" err="1"/>
              <a:t>changing</a:t>
            </a:r>
            <a:r>
              <a:rPr lang="nb-NO" sz="2000" dirty="0"/>
              <a:t> </a:t>
            </a:r>
            <a:r>
              <a:rPr lang="nb-NO" sz="2000" dirty="0" err="1"/>
              <a:t>this</a:t>
            </a:r>
            <a:r>
              <a:rPr lang="nb-NO" sz="2000" dirty="0"/>
              <a:t> </a:t>
            </a:r>
            <a:r>
              <a:rPr lang="nb-NO" sz="2000" dirty="0" err="1"/>
              <a:t>deletes</a:t>
            </a:r>
            <a:r>
              <a:rPr lang="nb-NO" sz="2000" dirty="0"/>
              <a:t> </a:t>
            </a:r>
            <a:r>
              <a:rPr lang="nb-NO" sz="2000" dirty="0" err="1"/>
              <a:t>the</a:t>
            </a:r>
            <a:r>
              <a:rPr lang="nb-NO" sz="2000" dirty="0"/>
              <a:t> </a:t>
            </a:r>
            <a:r>
              <a:rPr lang="nb-NO" sz="2000" dirty="0" err="1"/>
              <a:t>calibration</a:t>
            </a:r>
            <a:r>
              <a:rPr lang="nb-NO" sz="2000" dirty="0"/>
              <a:t> </a:t>
            </a:r>
            <a:r>
              <a:rPr lang="nb-NO" sz="2000" dirty="0" err="1"/>
              <a:t>points</a:t>
            </a:r>
            <a:r>
              <a:rPr lang="nb-NO" sz="2000" dirty="0"/>
              <a:t>)</a:t>
            </a:r>
          </a:p>
        </p:txBody>
      </p:sp>
      <p:sp>
        <p:nvSpPr>
          <p:cNvPr id="3" name="Subtitle 2"/>
          <p:cNvSpPr>
            <a:spLocks noGrp="1"/>
          </p:cNvSpPr>
          <p:nvPr>
            <p:ph type="subTitle" idx="13"/>
          </p:nvPr>
        </p:nvSpPr>
        <p:spPr>
          <a:xfrm>
            <a:off x="1115616" y="699541"/>
            <a:ext cx="4752528" cy="576064"/>
          </a:xfrm>
        </p:spPr>
        <p:txBody>
          <a:bodyPr>
            <a:normAutofit fontScale="85000" lnSpcReduction="10000"/>
          </a:bodyPr>
          <a:lstStyle/>
          <a:p>
            <a:r>
              <a:rPr lang="nb-NO" dirty="0" err="1"/>
              <a:t>Quick</a:t>
            </a:r>
            <a:r>
              <a:rPr lang="nb-NO" dirty="0"/>
              <a:t> </a:t>
            </a:r>
            <a:r>
              <a:rPr lang="nb-NO" dirty="0" err="1"/>
              <a:t>Check</a:t>
            </a:r>
            <a:r>
              <a:rPr lang="nb-NO" dirty="0"/>
              <a:t> </a:t>
            </a:r>
            <a:r>
              <a:rPr lang="nb-NO" dirty="0" err="1"/>
              <a:t>before</a:t>
            </a:r>
            <a:r>
              <a:rPr lang="nb-NO" dirty="0"/>
              <a:t> </a:t>
            </a:r>
            <a:r>
              <a:rPr lang="nb-NO" dirty="0" err="1"/>
              <a:t>calibration</a:t>
            </a:r>
            <a:endParaRPr lang="nb-NO" dirty="0"/>
          </a:p>
        </p:txBody>
      </p:sp>
      <p:sp>
        <p:nvSpPr>
          <p:cNvPr id="9" name="Rectangle 8">
            <a:extLst>
              <a:ext uri="{FF2B5EF4-FFF2-40B4-BE49-F238E27FC236}">
                <a16:creationId xmlns:a16="http://schemas.microsoft.com/office/drawing/2014/main" id="{00B6DDBD-B83E-44A0-9675-9F4848C25BCF}"/>
              </a:ext>
            </a:extLst>
          </p:cNvPr>
          <p:cNvSpPr/>
          <p:nvPr/>
        </p:nvSpPr>
        <p:spPr>
          <a:xfrm>
            <a:off x="6804248" y="927781"/>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Box 9">
            <a:extLst>
              <a:ext uri="{FF2B5EF4-FFF2-40B4-BE49-F238E27FC236}">
                <a16:creationId xmlns:a16="http://schemas.microsoft.com/office/drawing/2014/main" id="{98B99A9F-7B44-4417-BE2C-0B4CCF8B2CAC}"/>
              </a:ext>
            </a:extLst>
          </p:cNvPr>
          <p:cNvSpPr txBox="1"/>
          <p:nvPr/>
        </p:nvSpPr>
        <p:spPr>
          <a:xfrm>
            <a:off x="7193280" y="1163528"/>
            <a:ext cx="1673808" cy="400110"/>
          </a:xfrm>
          <a:prstGeom prst="rect">
            <a:avLst/>
          </a:prstGeom>
          <a:noFill/>
        </p:spPr>
        <p:txBody>
          <a:bodyPr wrap="square" rtlCol="0">
            <a:spAutoFit/>
          </a:bodyPr>
          <a:lstStyle/>
          <a:p>
            <a:r>
              <a:rPr lang="nb-NO" sz="2000" dirty="0">
                <a:solidFill>
                  <a:srgbClr val="FFFF00"/>
                </a:solidFill>
                <a:latin typeface="+mj-lt"/>
              </a:rPr>
              <a:t>The </a:t>
            </a:r>
            <a:r>
              <a:rPr lang="nb-NO" sz="2000" dirty="0" err="1">
                <a:solidFill>
                  <a:srgbClr val="FFFF00"/>
                </a:solidFill>
                <a:latin typeface="+mj-lt"/>
              </a:rPr>
              <a:t>Process</a:t>
            </a:r>
            <a:endParaRPr lang="nb-NO" sz="2800" dirty="0">
              <a:solidFill>
                <a:srgbClr val="FFFF00"/>
              </a:solidFill>
              <a:latin typeface="+mj-lt"/>
            </a:endParaRPr>
          </a:p>
        </p:txBody>
      </p:sp>
      <p:sp>
        <p:nvSpPr>
          <p:cNvPr id="11" name="TextBox 10">
            <a:extLst>
              <a:ext uri="{FF2B5EF4-FFF2-40B4-BE49-F238E27FC236}">
                <a16:creationId xmlns:a16="http://schemas.microsoft.com/office/drawing/2014/main" id="{29E32907-5C0D-479B-9F41-65082AD9BD0B}"/>
              </a:ext>
            </a:extLst>
          </p:cNvPr>
          <p:cNvSpPr txBox="1"/>
          <p:nvPr/>
        </p:nvSpPr>
        <p:spPr>
          <a:xfrm>
            <a:off x="6833240" y="873775"/>
            <a:ext cx="2109232" cy="400110"/>
          </a:xfrm>
          <a:prstGeom prst="rect">
            <a:avLst/>
          </a:prstGeom>
          <a:noFill/>
        </p:spPr>
        <p:txBody>
          <a:bodyPr wrap="square" rtlCol="0">
            <a:spAutoFit/>
          </a:bodyPr>
          <a:lstStyle/>
          <a:p>
            <a:r>
              <a:rPr lang="nb-NO" sz="2000" dirty="0" err="1">
                <a:solidFill>
                  <a:srgbClr val="FFFF00"/>
                </a:solidFill>
                <a:latin typeface="+mn-lt"/>
              </a:rPr>
              <a:t>Calibration</a:t>
            </a:r>
            <a:r>
              <a:rPr lang="nb-NO" sz="2000" dirty="0">
                <a:solidFill>
                  <a:srgbClr val="FFFF00"/>
                </a:solidFill>
                <a:latin typeface="+mn-lt"/>
              </a:rPr>
              <a:t> </a:t>
            </a:r>
            <a:r>
              <a:rPr lang="nb-NO" sz="2000" dirty="0" err="1">
                <a:solidFill>
                  <a:srgbClr val="FFFF00"/>
                </a:solidFill>
                <a:latin typeface="+mn-lt"/>
              </a:rPr>
              <a:t>on</a:t>
            </a:r>
            <a:r>
              <a:rPr lang="nb-NO" sz="2000" dirty="0">
                <a:solidFill>
                  <a:srgbClr val="FFFF00"/>
                </a:solidFill>
                <a:latin typeface="+mn-lt"/>
              </a:rPr>
              <a:t> DL2</a:t>
            </a:r>
            <a:endParaRPr lang="nb-NO" dirty="0">
              <a:solidFill>
                <a:srgbClr val="FFFF00"/>
              </a:solidFill>
              <a:latin typeface="+mn-lt"/>
            </a:endParaRPr>
          </a:p>
        </p:txBody>
      </p:sp>
      <p:pic>
        <p:nvPicPr>
          <p:cNvPr id="4" name="Picture 3">
            <a:extLst>
              <a:ext uri="{FF2B5EF4-FFF2-40B4-BE49-F238E27FC236}">
                <a16:creationId xmlns:a16="http://schemas.microsoft.com/office/drawing/2014/main" id="{0004FE4A-DB88-4951-B49D-0C317CD34191}"/>
              </a:ext>
            </a:extLst>
          </p:cNvPr>
          <p:cNvPicPr>
            <a:picLocks noChangeAspect="1"/>
          </p:cNvPicPr>
          <p:nvPr/>
        </p:nvPicPr>
        <p:blipFill>
          <a:blip r:embed="rId3"/>
          <a:stretch>
            <a:fillRect/>
          </a:stretch>
        </p:blipFill>
        <p:spPr>
          <a:xfrm>
            <a:off x="6872912" y="944143"/>
            <a:ext cx="2160240" cy="1301110"/>
          </a:xfrm>
          <a:prstGeom prst="rect">
            <a:avLst/>
          </a:prstGeom>
        </p:spPr>
      </p:pic>
      <p:pic>
        <p:nvPicPr>
          <p:cNvPr id="6" name="Picture 5">
            <a:extLst>
              <a:ext uri="{FF2B5EF4-FFF2-40B4-BE49-F238E27FC236}">
                <a16:creationId xmlns:a16="http://schemas.microsoft.com/office/drawing/2014/main" id="{50FDA455-F4C7-4217-8E57-A8F126430668}"/>
              </a:ext>
            </a:extLst>
          </p:cNvPr>
          <p:cNvPicPr>
            <a:picLocks noChangeAspect="1"/>
          </p:cNvPicPr>
          <p:nvPr/>
        </p:nvPicPr>
        <p:blipFill>
          <a:blip r:embed="rId4"/>
          <a:stretch>
            <a:fillRect/>
          </a:stretch>
        </p:blipFill>
        <p:spPr>
          <a:xfrm>
            <a:off x="6613122" y="2290328"/>
            <a:ext cx="2422880" cy="2493162"/>
          </a:xfrm>
          <a:prstGeom prst="rect">
            <a:avLst/>
          </a:prstGeom>
        </p:spPr>
      </p:pic>
      <p:pic>
        <p:nvPicPr>
          <p:cNvPr id="12" name="Picture 11">
            <a:extLst>
              <a:ext uri="{FF2B5EF4-FFF2-40B4-BE49-F238E27FC236}">
                <a16:creationId xmlns:a16="http://schemas.microsoft.com/office/drawing/2014/main" id="{7C2C1513-E60B-4ADE-98BF-617BAA28C337}"/>
              </a:ext>
            </a:extLst>
          </p:cNvPr>
          <p:cNvPicPr>
            <a:picLocks noChangeAspect="1"/>
          </p:cNvPicPr>
          <p:nvPr/>
        </p:nvPicPr>
        <p:blipFill>
          <a:blip r:embed="rId5"/>
          <a:stretch>
            <a:fillRect/>
          </a:stretch>
        </p:blipFill>
        <p:spPr>
          <a:xfrm>
            <a:off x="5580112" y="4083918"/>
            <a:ext cx="936104" cy="891697"/>
          </a:xfrm>
          <a:prstGeom prst="rect">
            <a:avLst/>
          </a:prstGeom>
        </p:spPr>
      </p:pic>
    </p:spTree>
    <p:extLst>
      <p:ext uri="{BB962C8B-B14F-4D97-AF65-F5344CB8AC3E}">
        <p14:creationId xmlns:p14="http://schemas.microsoft.com/office/powerpoint/2010/main" val="4076755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1059582"/>
            <a:ext cx="2952328" cy="3819871"/>
          </a:xfrm>
        </p:spPr>
        <p:txBody>
          <a:bodyPr>
            <a:normAutofit/>
          </a:bodyPr>
          <a:lstStyle/>
          <a:p>
            <a:r>
              <a:rPr lang="nb-NO" sz="2800" dirty="0"/>
              <a:t>Calibration </a:t>
            </a:r>
            <a:r>
              <a:rPr lang="nb-NO" sz="2800" dirty="0" err="1"/>
              <a:t>of</a:t>
            </a:r>
            <a:r>
              <a:rPr lang="nb-NO" sz="2800" dirty="0"/>
              <a:t>:</a:t>
            </a:r>
            <a:endParaRPr lang="nb-NO" dirty="0"/>
          </a:p>
          <a:p>
            <a:pPr lvl="1"/>
            <a:r>
              <a:rPr lang="nb-NO" dirty="0" err="1"/>
              <a:t>Temperature</a:t>
            </a:r>
            <a:r>
              <a:rPr lang="nb-NO" dirty="0"/>
              <a:t> sensor</a:t>
            </a:r>
          </a:p>
          <a:p>
            <a:pPr lvl="1"/>
            <a:r>
              <a:rPr lang="nb-NO" dirty="0"/>
              <a:t>Speed</a:t>
            </a:r>
          </a:p>
          <a:p>
            <a:pPr lvl="1"/>
            <a:r>
              <a:rPr lang="nb-NO" dirty="0"/>
              <a:t>Installation angle</a:t>
            </a:r>
          </a:p>
          <a:p>
            <a:pPr lvl="1"/>
            <a:r>
              <a:rPr lang="nb-NO" dirty="0"/>
              <a:t>Tilt sensors</a:t>
            </a:r>
          </a:p>
        </p:txBody>
      </p:sp>
      <p:sp>
        <p:nvSpPr>
          <p:cNvPr id="3" name="Subtitle 2"/>
          <p:cNvSpPr>
            <a:spLocks noGrp="1"/>
          </p:cNvSpPr>
          <p:nvPr>
            <p:ph type="subTitle" idx="13"/>
          </p:nvPr>
        </p:nvSpPr>
        <p:spPr/>
        <p:txBody>
          <a:bodyPr>
            <a:normAutofit lnSpcReduction="10000"/>
          </a:bodyPr>
          <a:lstStyle/>
          <a:p>
            <a:r>
              <a:rPr lang="nb-NO" dirty="0" err="1"/>
              <a:t>Calibration</a:t>
            </a:r>
            <a:r>
              <a:rPr lang="nb-NO" dirty="0"/>
              <a:t> in </a:t>
            </a:r>
            <a:r>
              <a:rPr lang="nb-NO" dirty="0" err="1"/>
              <a:t>the</a:t>
            </a:r>
            <a:r>
              <a:rPr lang="nb-NO" dirty="0"/>
              <a:t> DL2</a:t>
            </a: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019" t="27850" r="29995" b="27224"/>
          <a:stretch/>
        </p:blipFill>
        <p:spPr bwMode="auto">
          <a:xfrm>
            <a:off x="3045655" y="1707654"/>
            <a:ext cx="3687496" cy="2241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E2A2F38A-EAF8-4211-A811-C683F8D9B522}"/>
              </a:ext>
            </a:extLst>
          </p:cNvPr>
          <p:cNvSpPr/>
          <p:nvPr/>
        </p:nvSpPr>
        <p:spPr>
          <a:xfrm>
            <a:off x="6804248" y="927781"/>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extBox 8">
            <a:extLst>
              <a:ext uri="{FF2B5EF4-FFF2-40B4-BE49-F238E27FC236}">
                <a16:creationId xmlns:a16="http://schemas.microsoft.com/office/drawing/2014/main" id="{17829BDF-3440-47E7-B1C4-7C993DE209EF}"/>
              </a:ext>
            </a:extLst>
          </p:cNvPr>
          <p:cNvSpPr txBox="1"/>
          <p:nvPr/>
        </p:nvSpPr>
        <p:spPr>
          <a:xfrm>
            <a:off x="7193280" y="1163528"/>
            <a:ext cx="1673808" cy="400110"/>
          </a:xfrm>
          <a:prstGeom prst="rect">
            <a:avLst/>
          </a:prstGeom>
          <a:noFill/>
        </p:spPr>
        <p:txBody>
          <a:bodyPr wrap="square" rtlCol="0">
            <a:spAutoFit/>
          </a:bodyPr>
          <a:lstStyle/>
          <a:p>
            <a:r>
              <a:rPr lang="nb-NO" sz="2000" dirty="0">
                <a:solidFill>
                  <a:srgbClr val="FFFF00"/>
                </a:solidFill>
                <a:latin typeface="+mj-lt"/>
              </a:rPr>
              <a:t>The </a:t>
            </a:r>
            <a:r>
              <a:rPr lang="nb-NO" sz="2000" dirty="0" err="1">
                <a:solidFill>
                  <a:srgbClr val="FFFF00"/>
                </a:solidFill>
                <a:latin typeface="+mj-lt"/>
              </a:rPr>
              <a:t>Process</a:t>
            </a:r>
            <a:endParaRPr lang="nb-NO" sz="2800" dirty="0">
              <a:solidFill>
                <a:srgbClr val="FFFF00"/>
              </a:solidFill>
              <a:latin typeface="+mj-lt"/>
            </a:endParaRPr>
          </a:p>
        </p:txBody>
      </p:sp>
      <p:sp>
        <p:nvSpPr>
          <p:cNvPr id="10" name="TextBox 9">
            <a:extLst>
              <a:ext uri="{FF2B5EF4-FFF2-40B4-BE49-F238E27FC236}">
                <a16:creationId xmlns:a16="http://schemas.microsoft.com/office/drawing/2014/main" id="{02DFCED6-C9F8-4B40-8D3C-2C91BEEE818B}"/>
              </a:ext>
            </a:extLst>
          </p:cNvPr>
          <p:cNvSpPr txBox="1"/>
          <p:nvPr/>
        </p:nvSpPr>
        <p:spPr>
          <a:xfrm>
            <a:off x="6833240" y="873775"/>
            <a:ext cx="2109232" cy="400110"/>
          </a:xfrm>
          <a:prstGeom prst="rect">
            <a:avLst/>
          </a:prstGeom>
          <a:noFill/>
        </p:spPr>
        <p:txBody>
          <a:bodyPr wrap="square" rtlCol="0">
            <a:spAutoFit/>
          </a:bodyPr>
          <a:lstStyle/>
          <a:p>
            <a:r>
              <a:rPr lang="nb-NO" sz="2000" dirty="0" err="1">
                <a:solidFill>
                  <a:srgbClr val="FFFF00"/>
                </a:solidFill>
                <a:latin typeface="+mn-lt"/>
              </a:rPr>
              <a:t>Calibration</a:t>
            </a:r>
            <a:r>
              <a:rPr lang="nb-NO" sz="2000" dirty="0">
                <a:solidFill>
                  <a:srgbClr val="FFFF00"/>
                </a:solidFill>
                <a:latin typeface="+mn-lt"/>
              </a:rPr>
              <a:t> </a:t>
            </a:r>
            <a:r>
              <a:rPr lang="nb-NO" sz="2000" dirty="0" err="1">
                <a:solidFill>
                  <a:srgbClr val="FFFF00"/>
                </a:solidFill>
                <a:latin typeface="+mn-lt"/>
              </a:rPr>
              <a:t>on</a:t>
            </a:r>
            <a:r>
              <a:rPr lang="nb-NO" sz="2000" dirty="0">
                <a:solidFill>
                  <a:srgbClr val="FFFF00"/>
                </a:solidFill>
                <a:latin typeface="+mn-lt"/>
              </a:rPr>
              <a:t> DL2</a:t>
            </a:r>
            <a:endParaRPr lang="nb-NO" dirty="0">
              <a:solidFill>
                <a:srgbClr val="FFFF00"/>
              </a:solidFill>
              <a:latin typeface="+mn-lt"/>
            </a:endParaRPr>
          </a:p>
        </p:txBody>
      </p:sp>
    </p:spTree>
    <p:extLst>
      <p:ext uri="{BB962C8B-B14F-4D97-AF65-F5344CB8AC3E}">
        <p14:creationId xmlns:p14="http://schemas.microsoft.com/office/powerpoint/2010/main" val="1423785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384" y="987574"/>
            <a:ext cx="4542616" cy="3819871"/>
          </a:xfrm>
        </p:spPr>
        <p:txBody>
          <a:bodyPr>
            <a:normAutofit fontScale="85000" lnSpcReduction="20000"/>
          </a:bodyPr>
          <a:lstStyle/>
          <a:p>
            <a:r>
              <a:rPr lang="nb-NO" dirty="0"/>
              <a:t>The Temperature sensor may have some offset due to the mounting. This may be adjusted at a low temperature &lt;12, and at a high temerature &gt;15</a:t>
            </a:r>
          </a:p>
          <a:p>
            <a:r>
              <a:rPr lang="nb-NO" dirty="0"/>
              <a:t>Temperature is used to ensure the angle the beam is pointing is correct in the calculations (this varies with temperature) </a:t>
            </a:r>
          </a:p>
        </p:txBody>
      </p:sp>
      <p:sp>
        <p:nvSpPr>
          <p:cNvPr id="3" name="Subtitle 2"/>
          <p:cNvSpPr>
            <a:spLocks noGrp="1"/>
          </p:cNvSpPr>
          <p:nvPr>
            <p:ph type="subTitle" idx="13"/>
          </p:nvPr>
        </p:nvSpPr>
        <p:spPr/>
        <p:txBody>
          <a:bodyPr>
            <a:normAutofit lnSpcReduction="10000"/>
          </a:bodyPr>
          <a:lstStyle/>
          <a:p>
            <a:r>
              <a:rPr lang="nb-NO" dirty="0"/>
              <a:t>Temperature offset</a:t>
            </a:r>
          </a:p>
        </p:txBody>
      </p:sp>
      <p:pic>
        <p:nvPicPr>
          <p:cNvPr id="5" name="Picture 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185" t="28304" r="30423" b="26550"/>
          <a:stretch/>
        </p:blipFill>
        <p:spPr bwMode="auto">
          <a:xfrm>
            <a:off x="4572000" y="2092624"/>
            <a:ext cx="4370472" cy="2710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DE5EFDBD-4231-46EE-BB26-21DE5630B679}"/>
              </a:ext>
            </a:extLst>
          </p:cNvPr>
          <p:cNvSpPr/>
          <p:nvPr/>
        </p:nvSpPr>
        <p:spPr>
          <a:xfrm>
            <a:off x="6804248" y="927781"/>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Box 9">
            <a:extLst>
              <a:ext uri="{FF2B5EF4-FFF2-40B4-BE49-F238E27FC236}">
                <a16:creationId xmlns:a16="http://schemas.microsoft.com/office/drawing/2014/main" id="{728FEE9F-865A-4E3B-A210-26D0EBA58651}"/>
              </a:ext>
            </a:extLst>
          </p:cNvPr>
          <p:cNvSpPr txBox="1"/>
          <p:nvPr/>
        </p:nvSpPr>
        <p:spPr>
          <a:xfrm>
            <a:off x="7193280" y="1163528"/>
            <a:ext cx="1673808" cy="400110"/>
          </a:xfrm>
          <a:prstGeom prst="rect">
            <a:avLst/>
          </a:prstGeom>
          <a:noFill/>
        </p:spPr>
        <p:txBody>
          <a:bodyPr wrap="square" rtlCol="0">
            <a:spAutoFit/>
          </a:bodyPr>
          <a:lstStyle/>
          <a:p>
            <a:r>
              <a:rPr lang="nb-NO" sz="2000" dirty="0">
                <a:solidFill>
                  <a:srgbClr val="FFFF00"/>
                </a:solidFill>
                <a:latin typeface="+mj-lt"/>
              </a:rPr>
              <a:t>The </a:t>
            </a:r>
            <a:r>
              <a:rPr lang="nb-NO" sz="2000" dirty="0" err="1">
                <a:solidFill>
                  <a:srgbClr val="FFFF00"/>
                </a:solidFill>
                <a:latin typeface="+mj-lt"/>
              </a:rPr>
              <a:t>Process</a:t>
            </a:r>
            <a:endParaRPr lang="nb-NO" sz="2800" dirty="0">
              <a:solidFill>
                <a:srgbClr val="FFFF00"/>
              </a:solidFill>
              <a:latin typeface="+mj-lt"/>
            </a:endParaRPr>
          </a:p>
        </p:txBody>
      </p:sp>
      <p:sp>
        <p:nvSpPr>
          <p:cNvPr id="11" name="TextBox 10">
            <a:extLst>
              <a:ext uri="{FF2B5EF4-FFF2-40B4-BE49-F238E27FC236}">
                <a16:creationId xmlns:a16="http://schemas.microsoft.com/office/drawing/2014/main" id="{3178E778-26EC-43B6-BBFF-0324A66FC8E8}"/>
              </a:ext>
            </a:extLst>
          </p:cNvPr>
          <p:cNvSpPr txBox="1"/>
          <p:nvPr/>
        </p:nvSpPr>
        <p:spPr>
          <a:xfrm>
            <a:off x="6833240" y="873775"/>
            <a:ext cx="2109232" cy="400110"/>
          </a:xfrm>
          <a:prstGeom prst="rect">
            <a:avLst/>
          </a:prstGeom>
          <a:noFill/>
        </p:spPr>
        <p:txBody>
          <a:bodyPr wrap="square" rtlCol="0">
            <a:spAutoFit/>
          </a:bodyPr>
          <a:lstStyle/>
          <a:p>
            <a:r>
              <a:rPr lang="nb-NO" sz="2000" dirty="0" err="1">
                <a:solidFill>
                  <a:srgbClr val="FFFF00"/>
                </a:solidFill>
                <a:latin typeface="+mn-lt"/>
              </a:rPr>
              <a:t>Calibration</a:t>
            </a:r>
            <a:r>
              <a:rPr lang="nb-NO" sz="2000" dirty="0">
                <a:solidFill>
                  <a:srgbClr val="FFFF00"/>
                </a:solidFill>
                <a:latin typeface="+mn-lt"/>
              </a:rPr>
              <a:t> </a:t>
            </a:r>
            <a:r>
              <a:rPr lang="nb-NO" sz="2000" dirty="0" err="1">
                <a:solidFill>
                  <a:srgbClr val="FFFF00"/>
                </a:solidFill>
                <a:latin typeface="+mn-lt"/>
              </a:rPr>
              <a:t>on</a:t>
            </a:r>
            <a:r>
              <a:rPr lang="nb-NO" sz="2000" dirty="0">
                <a:solidFill>
                  <a:srgbClr val="FFFF00"/>
                </a:solidFill>
                <a:latin typeface="+mn-lt"/>
              </a:rPr>
              <a:t> DL2</a:t>
            </a:r>
            <a:endParaRPr lang="nb-NO" dirty="0">
              <a:solidFill>
                <a:srgbClr val="FFFF00"/>
              </a:solidFill>
              <a:latin typeface="+mn-lt"/>
            </a:endParaRPr>
          </a:p>
        </p:txBody>
      </p:sp>
    </p:spTree>
    <p:extLst>
      <p:ext uri="{BB962C8B-B14F-4D97-AF65-F5344CB8AC3E}">
        <p14:creationId xmlns:p14="http://schemas.microsoft.com/office/powerpoint/2010/main" val="2118176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512" y="1059583"/>
            <a:ext cx="5544616" cy="1224136"/>
          </a:xfrm>
        </p:spPr>
        <p:txBody>
          <a:bodyPr>
            <a:normAutofit fontScale="92500" lnSpcReduction="20000"/>
          </a:bodyPr>
          <a:lstStyle/>
          <a:p>
            <a:r>
              <a:rPr lang="nb-NO" sz="2400" dirty="0"/>
              <a:t>Speed calibration should be a 1 time task, but may need </a:t>
            </a:r>
            <a:r>
              <a:rPr lang="nb-NO" sz="2400" dirty="0" err="1"/>
              <a:t>occasional</a:t>
            </a:r>
            <a:r>
              <a:rPr lang="nb-NO" sz="2400" dirty="0"/>
              <a:t> </a:t>
            </a:r>
            <a:r>
              <a:rPr lang="nb-NO" sz="2400" dirty="0" err="1"/>
              <a:t>recalibration</a:t>
            </a:r>
            <a:r>
              <a:rPr lang="nb-NO" sz="2400" dirty="0"/>
              <a:t>, </a:t>
            </a:r>
            <a:r>
              <a:rPr lang="nb-NO" sz="2400" dirty="0" err="1"/>
              <a:t>if</a:t>
            </a:r>
            <a:r>
              <a:rPr lang="nb-NO" sz="2400" dirty="0"/>
              <a:t> </a:t>
            </a:r>
            <a:r>
              <a:rPr lang="nb-NO" sz="2400" dirty="0" err="1"/>
              <a:t>the</a:t>
            </a:r>
            <a:r>
              <a:rPr lang="nb-NO" sz="2400" dirty="0"/>
              <a:t> sensor </a:t>
            </a:r>
            <a:r>
              <a:rPr lang="nb-NO" sz="2400" dirty="0" err="1"/>
              <a:t>moves</a:t>
            </a:r>
            <a:r>
              <a:rPr lang="nb-NO" sz="2400" dirty="0"/>
              <a:t>, or </a:t>
            </a:r>
            <a:r>
              <a:rPr lang="nb-NO" sz="2400" dirty="0" err="1"/>
              <a:t>the</a:t>
            </a:r>
            <a:r>
              <a:rPr lang="nb-NO" sz="2400" dirty="0"/>
              <a:t> hull </a:t>
            </a:r>
            <a:r>
              <a:rPr lang="nb-NO" sz="2400" dirty="0" err="1"/>
              <a:t>hasnt</a:t>
            </a:r>
            <a:r>
              <a:rPr lang="nb-NO" sz="2400" dirty="0"/>
              <a:t> </a:t>
            </a:r>
            <a:r>
              <a:rPr lang="nb-NO" sz="2400" dirty="0" err="1"/>
              <a:t>been</a:t>
            </a:r>
            <a:r>
              <a:rPr lang="nb-NO" sz="2400" dirty="0"/>
              <a:t> </a:t>
            </a:r>
            <a:r>
              <a:rPr lang="nb-NO" sz="2400" dirty="0" err="1"/>
              <a:t>cleaned</a:t>
            </a:r>
            <a:r>
              <a:rPr lang="nb-NO" sz="2400" dirty="0"/>
              <a:t> and water </a:t>
            </a:r>
            <a:r>
              <a:rPr lang="nb-NO" sz="2400" dirty="0" err="1"/>
              <a:t>flow</a:t>
            </a:r>
            <a:r>
              <a:rPr lang="nb-NO" sz="2400" dirty="0"/>
              <a:t> </a:t>
            </a:r>
            <a:r>
              <a:rPr lang="nb-NO" sz="2400" dirty="0" err="1"/>
              <a:t>changes</a:t>
            </a:r>
            <a:r>
              <a:rPr lang="nb-NO" sz="2400" dirty="0"/>
              <a:t>.</a:t>
            </a:r>
          </a:p>
          <a:p>
            <a:pPr marL="0" indent="0">
              <a:buNone/>
            </a:pPr>
            <a:endParaRPr lang="nb-NO" dirty="0"/>
          </a:p>
        </p:txBody>
      </p:sp>
      <p:sp>
        <p:nvSpPr>
          <p:cNvPr id="3" name="Subtitle 2"/>
          <p:cNvSpPr>
            <a:spLocks noGrp="1"/>
          </p:cNvSpPr>
          <p:nvPr>
            <p:ph type="subTitle" idx="13"/>
          </p:nvPr>
        </p:nvSpPr>
        <p:spPr/>
        <p:txBody>
          <a:bodyPr>
            <a:normAutofit lnSpcReduction="10000"/>
          </a:bodyPr>
          <a:lstStyle/>
          <a:p>
            <a:r>
              <a:rPr lang="nb-NO" dirty="0"/>
              <a:t>Speed</a:t>
            </a:r>
          </a:p>
        </p:txBody>
      </p:sp>
      <p:sp>
        <p:nvSpPr>
          <p:cNvPr id="6" name="Content Placeholder 1"/>
          <p:cNvSpPr txBox="1">
            <a:spLocks/>
          </p:cNvSpPr>
          <p:nvPr/>
        </p:nvSpPr>
        <p:spPr>
          <a:xfrm>
            <a:off x="-36512" y="3435846"/>
            <a:ext cx="3960440" cy="1944216"/>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rgbClr val="FFFF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FFF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FFFF0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nb-NO" dirty="0"/>
              <a:t>Calibration involves sailing 2 opposite legs, at various speeds</a:t>
            </a:r>
          </a:p>
          <a:p>
            <a:pPr fontAlgn="auto">
              <a:spcAft>
                <a:spcPts val="0"/>
              </a:spcAft>
            </a:pPr>
            <a:r>
              <a:rPr lang="nb-NO" dirty="0"/>
              <a:t>The calibration can be tuned, manually or using a GPS input</a:t>
            </a:r>
          </a:p>
          <a:p>
            <a:pPr marL="0" indent="0" fontAlgn="auto">
              <a:spcAft>
                <a:spcPts val="0"/>
              </a:spcAft>
              <a:buFont typeface="Arial" pitchFamily="34" charset="0"/>
              <a:buNone/>
            </a:pPr>
            <a:endParaRPr lang="nb-NO" dirty="0"/>
          </a:p>
        </p:txBody>
      </p:sp>
      <p:sp>
        <p:nvSpPr>
          <p:cNvPr id="10" name="Rectangle 9">
            <a:extLst>
              <a:ext uri="{FF2B5EF4-FFF2-40B4-BE49-F238E27FC236}">
                <a16:creationId xmlns:a16="http://schemas.microsoft.com/office/drawing/2014/main" id="{E1F7532A-2305-41BC-ABCF-F39D518F43DC}"/>
              </a:ext>
            </a:extLst>
          </p:cNvPr>
          <p:cNvSpPr/>
          <p:nvPr/>
        </p:nvSpPr>
        <p:spPr>
          <a:xfrm>
            <a:off x="6804248" y="927781"/>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xtBox 10">
            <a:extLst>
              <a:ext uri="{FF2B5EF4-FFF2-40B4-BE49-F238E27FC236}">
                <a16:creationId xmlns:a16="http://schemas.microsoft.com/office/drawing/2014/main" id="{9D299470-C74F-4134-AC75-26358C9EFDC8}"/>
              </a:ext>
            </a:extLst>
          </p:cNvPr>
          <p:cNvSpPr txBox="1"/>
          <p:nvPr/>
        </p:nvSpPr>
        <p:spPr>
          <a:xfrm>
            <a:off x="7193280" y="1163528"/>
            <a:ext cx="1673808" cy="400110"/>
          </a:xfrm>
          <a:prstGeom prst="rect">
            <a:avLst/>
          </a:prstGeom>
          <a:noFill/>
        </p:spPr>
        <p:txBody>
          <a:bodyPr wrap="square" rtlCol="0">
            <a:spAutoFit/>
          </a:bodyPr>
          <a:lstStyle/>
          <a:p>
            <a:r>
              <a:rPr lang="nb-NO" sz="2000" dirty="0">
                <a:solidFill>
                  <a:srgbClr val="FFFF00"/>
                </a:solidFill>
                <a:latin typeface="+mj-lt"/>
              </a:rPr>
              <a:t>The </a:t>
            </a:r>
            <a:r>
              <a:rPr lang="nb-NO" sz="2000" dirty="0" err="1">
                <a:solidFill>
                  <a:srgbClr val="FFFF00"/>
                </a:solidFill>
                <a:latin typeface="+mj-lt"/>
              </a:rPr>
              <a:t>Process</a:t>
            </a:r>
            <a:endParaRPr lang="nb-NO" sz="2800" dirty="0">
              <a:solidFill>
                <a:srgbClr val="FFFF00"/>
              </a:solidFill>
              <a:latin typeface="+mj-lt"/>
            </a:endParaRPr>
          </a:p>
        </p:txBody>
      </p:sp>
      <p:sp>
        <p:nvSpPr>
          <p:cNvPr id="12" name="TextBox 11">
            <a:extLst>
              <a:ext uri="{FF2B5EF4-FFF2-40B4-BE49-F238E27FC236}">
                <a16:creationId xmlns:a16="http://schemas.microsoft.com/office/drawing/2014/main" id="{00FBBCDA-F4B6-44FD-A9B9-696ADD9E6C82}"/>
              </a:ext>
            </a:extLst>
          </p:cNvPr>
          <p:cNvSpPr txBox="1"/>
          <p:nvPr/>
        </p:nvSpPr>
        <p:spPr>
          <a:xfrm>
            <a:off x="6833240" y="873775"/>
            <a:ext cx="2109232" cy="400110"/>
          </a:xfrm>
          <a:prstGeom prst="rect">
            <a:avLst/>
          </a:prstGeom>
          <a:noFill/>
        </p:spPr>
        <p:txBody>
          <a:bodyPr wrap="square" rtlCol="0">
            <a:spAutoFit/>
          </a:bodyPr>
          <a:lstStyle/>
          <a:p>
            <a:r>
              <a:rPr lang="nb-NO" sz="2000" dirty="0" err="1">
                <a:solidFill>
                  <a:srgbClr val="FFFF00"/>
                </a:solidFill>
                <a:latin typeface="+mn-lt"/>
              </a:rPr>
              <a:t>Calibration</a:t>
            </a:r>
            <a:r>
              <a:rPr lang="nb-NO" sz="2000" dirty="0">
                <a:solidFill>
                  <a:srgbClr val="FFFF00"/>
                </a:solidFill>
                <a:latin typeface="+mn-lt"/>
              </a:rPr>
              <a:t> </a:t>
            </a:r>
            <a:r>
              <a:rPr lang="nb-NO" sz="2000" dirty="0" err="1">
                <a:solidFill>
                  <a:srgbClr val="FFFF00"/>
                </a:solidFill>
                <a:latin typeface="+mn-lt"/>
              </a:rPr>
              <a:t>on</a:t>
            </a:r>
            <a:r>
              <a:rPr lang="nb-NO" sz="2000" dirty="0">
                <a:solidFill>
                  <a:srgbClr val="FFFF00"/>
                </a:solidFill>
                <a:latin typeface="+mn-lt"/>
              </a:rPr>
              <a:t> DL2</a:t>
            </a:r>
            <a:endParaRPr lang="nb-NO" dirty="0">
              <a:solidFill>
                <a:srgbClr val="FFFF00"/>
              </a:solidFill>
              <a:latin typeface="+mn-lt"/>
            </a:endParaRPr>
          </a:p>
        </p:txBody>
      </p:sp>
      <p:pic>
        <p:nvPicPr>
          <p:cNvPr id="4" name="Picture 3">
            <a:extLst>
              <a:ext uri="{FF2B5EF4-FFF2-40B4-BE49-F238E27FC236}">
                <a16:creationId xmlns:a16="http://schemas.microsoft.com/office/drawing/2014/main" id="{1B95221A-3569-4A8A-A06A-C55FBD8CDD31}"/>
              </a:ext>
            </a:extLst>
          </p:cNvPr>
          <p:cNvPicPr>
            <a:picLocks noChangeAspect="1"/>
          </p:cNvPicPr>
          <p:nvPr/>
        </p:nvPicPr>
        <p:blipFill>
          <a:blip r:embed="rId3"/>
          <a:stretch>
            <a:fillRect/>
          </a:stretch>
        </p:blipFill>
        <p:spPr>
          <a:xfrm>
            <a:off x="4139952" y="2523221"/>
            <a:ext cx="2376264" cy="2263539"/>
          </a:xfrm>
          <a:prstGeom prst="rect">
            <a:avLst/>
          </a:prstGeom>
        </p:spPr>
      </p:pic>
      <p:pic>
        <p:nvPicPr>
          <p:cNvPr id="7" name="Picture 6">
            <a:extLst>
              <a:ext uri="{FF2B5EF4-FFF2-40B4-BE49-F238E27FC236}">
                <a16:creationId xmlns:a16="http://schemas.microsoft.com/office/drawing/2014/main" id="{504EC4A0-3FDC-46D3-9603-B62FACA3B5F5}"/>
              </a:ext>
            </a:extLst>
          </p:cNvPr>
          <p:cNvPicPr>
            <a:picLocks noChangeAspect="1"/>
          </p:cNvPicPr>
          <p:nvPr/>
        </p:nvPicPr>
        <p:blipFill>
          <a:blip r:embed="rId4"/>
          <a:stretch>
            <a:fillRect/>
          </a:stretch>
        </p:blipFill>
        <p:spPr>
          <a:xfrm>
            <a:off x="611560" y="2479307"/>
            <a:ext cx="2915816" cy="818377"/>
          </a:xfrm>
          <a:prstGeom prst="rect">
            <a:avLst/>
          </a:prstGeom>
        </p:spPr>
      </p:pic>
      <p:sp>
        <p:nvSpPr>
          <p:cNvPr id="13" name="Rectangle 12">
            <a:extLst>
              <a:ext uri="{FF2B5EF4-FFF2-40B4-BE49-F238E27FC236}">
                <a16:creationId xmlns:a16="http://schemas.microsoft.com/office/drawing/2014/main" id="{67357359-5C9B-4798-BA73-3C277F8F036C}"/>
              </a:ext>
            </a:extLst>
          </p:cNvPr>
          <p:cNvSpPr/>
          <p:nvPr/>
        </p:nvSpPr>
        <p:spPr>
          <a:xfrm>
            <a:off x="6708314" y="4410992"/>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xtBox 13">
            <a:extLst>
              <a:ext uri="{FF2B5EF4-FFF2-40B4-BE49-F238E27FC236}">
                <a16:creationId xmlns:a16="http://schemas.microsoft.com/office/drawing/2014/main" id="{E93C9802-749F-405B-A50B-A3F4195543C3}"/>
              </a:ext>
            </a:extLst>
          </p:cNvPr>
          <p:cNvSpPr txBox="1"/>
          <p:nvPr/>
        </p:nvSpPr>
        <p:spPr>
          <a:xfrm>
            <a:off x="7020272" y="4338984"/>
            <a:ext cx="1887953" cy="338554"/>
          </a:xfrm>
          <a:prstGeom prst="rect">
            <a:avLst/>
          </a:prstGeom>
          <a:noFill/>
        </p:spPr>
        <p:txBody>
          <a:bodyPr wrap="square" rtlCol="0">
            <a:spAutoFit/>
          </a:bodyPr>
          <a:lstStyle/>
          <a:p>
            <a:r>
              <a:rPr lang="nb-NO" sz="1600" dirty="0">
                <a:solidFill>
                  <a:srgbClr val="FFFF00"/>
                </a:solidFill>
                <a:latin typeface="+mn-lt"/>
              </a:rPr>
              <a:t>DL2 User Manual </a:t>
            </a:r>
            <a:endParaRPr lang="nb-NO" sz="1800" dirty="0">
              <a:solidFill>
                <a:srgbClr val="FFFF00"/>
              </a:solidFill>
              <a:latin typeface="+mn-lt"/>
            </a:endParaRPr>
          </a:p>
        </p:txBody>
      </p:sp>
      <p:sp>
        <p:nvSpPr>
          <p:cNvPr id="15" name="TextBox 14">
            <a:extLst>
              <a:ext uri="{FF2B5EF4-FFF2-40B4-BE49-F238E27FC236}">
                <a16:creationId xmlns:a16="http://schemas.microsoft.com/office/drawing/2014/main" id="{E5394B21-749E-47E1-B4BF-C586B25D7B5E}"/>
              </a:ext>
            </a:extLst>
          </p:cNvPr>
          <p:cNvSpPr txBox="1"/>
          <p:nvPr/>
        </p:nvSpPr>
        <p:spPr>
          <a:xfrm>
            <a:off x="7262074" y="4603303"/>
            <a:ext cx="910326" cy="369332"/>
          </a:xfrm>
          <a:prstGeom prst="rect">
            <a:avLst/>
          </a:prstGeom>
          <a:noFill/>
        </p:spPr>
        <p:txBody>
          <a:bodyPr wrap="square" rtlCol="0">
            <a:spAutoFit/>
          </a:bodyPr>
          <a:lstStyle/>
          <a:p>
            <a:r>
              <a:rPr lang="nb-NO" sz="1800" dirty="0">
                <a:solidFill>
                  <a:srgbClr val="FFFF00"/>
                </a:solidFill>
                <a:latin typeface="+mj-lt"/>
              </a:rPr>
              <a:t>Page 27</a:t>
            </a:r>
            <a:endParaRPr lang="nb-NO" sz="900" dirty="0">
              <a:solidFill>
                <a:srgbClr val="FFFF00"/>
              </a:solidFill>
              <a:latin typeface="+mj-lt"/>
            </a:endParaRPr>
          </a:p>
        </p:txBody>
      </p:sp>
    </p:spTree>
    <p:extLst>
      <p:ext uri="{BB962C8B-B14F-4D97-AF65-F5344CB8AC3E}">
        <p14:creationId xmlns:p14="http://schemas.microsoft.com/office/powerpoint/2010/main" val="2003684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976275"/>
            <a:ext cx="6459906" cy="1224136"/>
          </a:xfrm>
        </p:spPr>
        <p:txBody>
          <a:bodyPr>
            <a:normAutofit/>
          </a:bodyPr>
          <a:lstStyle/>
          <a:p>
            <a:r>
              <a:rPr lang="nb-NO" sz="1800" dirty="0"/>
              <a:t>The system has 5 calibration ‘zones’ each containing calibration points. It is usually good enough with 1 point at vessels max speed. On </a:t>
            </a:r>
            <a:r>
              <a:rPr lang="nb-NO" sz="1800" dirty="0" err="1"/>
              <a:t>larger</a:t>
            </a:r>
            <a:r>
              <a:rPr lang="nb-NO" sz="1800" dirty="0"/>
              <a:t> </a:t>
            </a:r>
            <a:r>
              <a:rPr lang="nb-NO" sz="1800" dirty="0" err="1"/>
              <a:t>vessels</a:t>
            </a:r>
            <a:r>
              <a:rPr lang="nb-NO" sz="1800" dirty="0"/>
              <a:t> </a:t>
            </a:r>
            <a:r>
              <a:rPr lang="nb-NO" sz="1800" dirty="0" err="1"/>
              <a:t>we</a:t>
            </a:r>
            <a:r>
              <a:rPr lang="nb-NO" sz="1800" dirty="0"/>
              <a:t> </a:t>
            </a:r>
            <a:r>
              <a:rPr lang="nb-NO" sz="1800" dirty="0" err="1"/>
              <a:t>typically</a:t>
            </a:r>
            <a:r>
              <a:rPr lang="nb-NO" sz="1800" dirty="0"/>
              <a:t> have </a:t>
            </a:r>
            <a:r>
              <a:rPr lang="nb-NO" sz="1800" dirty="0" err="1"/>
              <a:t>one</a:t>
            </a:r>
            <a:r>
              <a:rPr lang="nb-NO" sz="1800" dirty="0"/>
              <a:t> at 8kn and </a:t>
            </a:r>
            <a:r>
              <a:rPr lang="nb-NO" sz="1800" dirty="0" err="1"/>
              <a:t>one</a:t>
            </a:r>
            <a:r>
              <a:rPr lang="nb-NO" sz="1800" dirty="0"/>
              <a:t> at </a:t>
            </a:r>
            <a:r>
              <a:rPr lang="nb-NO" sz="1800" dirty="0" err="1"/>
              <a:t>high</a:t>
            </a:r>
            <a:r>
              <a:rPr lang="nb-NO" sz="1800" dirty="0"/>
              <a:t> speed</a:t>
            </a:r>
          </a:p>
        </p:txBody>
      </p:sp>
      <p:sp>
        <p:nvSpPr>
          <p:cNvPr id="3" name="Subtitle 2"/>
          <p:cNvSpPr>
            <a:spLocks noGrp="1"/>
          </p:cNvSpPr>
          <p:nvPr>
            <p:ph type="subTitle" idx="13"/>
          </p:nvPr>
        </p:nvSpPr>
        <p:spPr/>
        <p:txBody>
          <a:bodyPr>
            <a:normAutofit lnSpcReduction="10000"/>
          </a:bodyPr>
          <a:lstStyle/>
          <a:p>
            <a:r>
              <a:rPr lang="nb-NO" dirty="0"/>
              <a:t>Speed Status Screen</a:t>
            </a:r>
          </a:p>
        </p:txBody>
      </p:sp>
      <p:sp>
        <p:nvSpPr>
          <p:cNvPr id="6" name="Content Placeholder 1"/>
          <p:cNvSpPr txBox="1">
            <a:spLocks/>
          </p:cNvSpPr>
          <p:nvPr/>
        </p:nvSpPr>
        <p:spPr>
          <a:xfrm>
            <a:off x="-324544" y="2254518"/>
            <a:ext cx="3229953" cy="2935237"/>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rgbClr val="FFFF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FFF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FFFF0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nb-NO" dirty="0"/>
              <a:t>Each zone can have just 1 active calibration point, </a:t>
            </a:r>
            <a:r>
              <a:rPr lang="nb-NO" dirty="0" err="1"/>
              <a:t>but</a:t>
            </a:r>
            <a:r>
              <a:rPr lang="nb-NO" dirty="0"/>
              <a:t> sves 3 </a:t>
            </a:r>
            <a:r>
              <a:rPr lang="nb-NO" dirty="0" err="1"/>
              <a:t>points</a:t>
            </a:r>
            <a:r>
              <a:rPr lang="nb-NO" dirty="0"/>
              <a:t>:</a:t>
            </a:r>
          </a:p>
          <a:p>
            <a:pPr lvl="1" fontAlgn="auto">
              <a:spcAft>
                <a:spcPts val="0"/>
              </a:spcAft>
            </a:pPr>
            <a:r>
              <a:rPr lang="nb-NO" dirty="0"/>
              <a:t>Default- (calculated by the system from the </a:t>
            </a:r>
            <a:r>
              <a:rPr lang="nb-NO" dirty="0" err="1"/>
              <a:t>existing</a:t>
            </a:r>
            <a:r>
              <a:rPr lang="nb-NO" dirty="0"/>
              <a:t> </a:t>
            </a:r>
            <a:r>
              <a:rPr lang="nb-NO" dirty="0" err="1"/>
              <a:t>selected</a:t>
            </a:r>
            <a:r>
              <a:rPr lang="nb-NO" dirty="0"/>
              <a:t> </a:t>
            </a:r>
            <a:r>
              <a:rPr lang="nb-NO" dirty="0" err="1"/>
              <a:t>calibration</a:t>
            </a:r>
            <a:r>
              <a:rPr lang="nb-NO" dirty="0"/>
              <a:t> points)</a:t>
            </a:r>
          </a:p>
          <a:p>
            <a:pPr lvl="1" fontAlgn="auto">
              <a:spcAft>
                <a:spcPts val="0"/>
              </a:spcAft>
            </a:pPr>
            <a:r>
              <a:rPr lang="nb-NO" dirty="0"/>
              <a:t>Sea- measured during a 2 leg sea test</a:t>
            </a:r>
          </a:p>
          <a:p>
            <a:pPr lvl="1" fontAlgn="auto">
              <a:spcAft>
                <a:spcPts val="0"/>
              </a:spcAft>
            </a:pPr>
            <a:r>
              <a:rPr lang="nb-NO" dirty="0"/>
              <a:t>Manual – manually </a:t>
            </a:r>
            <a:r>
              <a:rPr lang="nb-NO" dirty="0" err="1"/>
              <a:t>adapted</a:t>
            </a:r>
            <a:r>
              <a:rPr lang="nb-NO" dirty="0"/>
              <a:t> </a:t>
            </a:r>
            <a:r>
              <a:rPr lang="nb-NO" dirty="0" err="1"/>
              <a:t>value</a:t>
            </a:r>
            <a:r>
              <a:rPr lang="nb-NO" dirty="0"/>
              <a:t>, or </a:t>
            </a:r>
            <a:r>
              <a:rPr lang="nb-NO" dirty="0" err="1"/>
              <a:t>taken</a:t>
            </a:r>
            <a:r>
              <a:rPr lang="nb-NO" dirty="0"/>
              <a:t> from GPS  </a:t>
            </a:r>
          </a:p>
          <a:p>
            <a:pPr marL="457200" lvl="1" indent="0" fontAlgn="auto">
              <a:spcAft>
                <a:spcPts val="0"/>
              </a:spcAft>
              <a:buFont typeface="Arial" pitchFamily="34" charset="0"/>
              <a:buNone/>
            </a:pPr>
            <a:r>
              <a:rPr lang="nb-NO" dirty="0"/>
              <a:t>The user can select which of these 3 is to be used.</a:t>
            </a:r>
          </a:p>
          <a:p>
            <a:pPr marL="0" indent="0" fontAlgn="auto">
              <a:spcAft>
                <a:spcPts val="0"/>
              </a:spcAft>
              <a:buFont typeface="Arial" pitchFamily="34" charset="0"/>
              <a:buNone/>
            </a:pPr>
            <a:endParaRPr lang="nb-NO" dirty="0"/>
          </a:p>
        </p:txBody>
      </p:sp>
      <p:sp>
        <p:nvSpPr>
          <p:cNvPr id="10" name="Rectangle 9">
            <a:extLst>
              <a:ext uri="{FF2B5EF4-FFF2-40B4-BE49-F238E27FC236}">
                <a16:creationId xmlns:a16="http://schemas.microsoft.com/office/drawing/2014/main" id="{5CB4EFD6-007F-4F37-B234-13B119272254}"/>
              </a:ext>
            </a:extLst>
          </p:cNvPr>
          <p:cNvSpPr/>
          <p:nvPr/>
        </p:nvSpPr>
        <p:spPr>
          <a:xfrm>
            <a:off x="6804248" y="927781"/>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xtBox 10">
            <a:extLst>
              <a:ext uri="{FF2B5EF4-FFF2-40B4-BE49-F238E27FC236}">
                <a16:creationId xmlns:a16="http://schemas.microsoft.com/office/drawing/2014/main" id="{589294C0-A199-4133-B949-40023D490A5A}"/>
              </a:ext>
            </a:extLst>
          </p:cNvPr>
          <p:cNvSpPr txBox="1"/>
          <p:nvPr/>
        </p:nvSpPr>
        <p:spPr>
          <a:xfrm>
            <a:off x="7193280" y="1163528"/>
            <a:ext cx="1673808" cy="400110"/>
          </a:xfrm>
          <a:prstGeom prst="rect">
            <a:avLst/>
          </a:prstGeom>
          <a:noFill/>
        </p:spPr>
        <p:txBody>
          <a:bodyPr wrap="square" rtlCol="0">
            <a:spAutoFit/>
          </a:bodyPr>
          <a:lstStyle/>
          <a:p>
            <a:r>
              <a:rPr lang="nb-NO" sz="2000" dirty="0">
                <a:solidFill>
                  <a:srgbClr val="FFFF00"/>
                </a:solidFill>
                <a:latin typeface="+mj-lt"/>
              </a:rPr>
              <a:t>The </a:t>
            </a:r>
            <a:r>
              <a:rPr lang="nb-NO" sz="2000" dirty="0" err="1">
                <a:solidFill>
                  <a:srgbClr val="FFFF00"/>
                </a:solidFill>
                <a:latin typeface="+mj-lt"/>
              </a:rPr>
              <a:t>Process</a:t>
            </a:r>
            <a:endParaRPr lang="nb-NO" sz="2800" dirty="0">
              <a:solidFill>
                <a:srgbClr val="FFFF00"/>
              </a:solidFill>
              <a:latin typeface="+mj-lt"/>
            </a:endParaRPr>
          </a:p>
        </p:txBody>
      </p:sp>
      <p:sp>
        <p:nvSpPr>
          <p:cNvPr id="12" name="TextBox 11">
            <a:extLst>
              <a:ext uri="{FF2B5EF4-FFF2-40B4-BE49-F238E27FC236}">
                <a16:creationId xmlns:a16="http://schemas.microsoft.com/office/drawing/2014/main" id="{B9758B99-35DD-4529-B407-7A6D2BCD2D8B}"/>
              </a:ext>
            </a:extLst>
          </p:cNvPr>
          <p:cNvSpPr txBox="1"/>
          <p:nvPr/>
        </p:nvSpPr>
        <p:spPr>
          <a:xfrm>
            <a:off x="6833240" y="873775"/>
            <a:ext cx="2109232" cy="400110"/>
          </a:xfrm>
          <a:prstGeom prst="rect">
            <a:avLst/>
          </a:prstGeom>
          <a:noFill/>
        </p:spPr>
        <p:txBody>
          <a:bodyPr wrap="square" rtlCol="0">
            <a:spAutoFit/>
          </a:bodyPr>
          <a:lstStyle/>
          <a:p>
            <a:r>
              <a:rPr lang="nb-NO" sz="2000" dirty="0" err="1">
                <a:solidFill>
                  <a:srgbClr val="FFFF00"/>
                </a:solidFill>
                <a:latin typeface="+mn-lt"/>
              </a:rPr>
              <a:t>Calibration</a:t>
            </a:r>
            <a:r>
              <a:rPr lang="nb-NO" sz="2000" dirty="0">
                <a:solidFill>
                  <a:srgbClr val="FFFF00"/>
                </a:solidFill>
                <a:latin typeface="+mn-lt"/>
              </a:rPr>
              <a:t> </a:t>
            </a:r>
            <a:r>
              <a:rPr lang="nb-NO" sz="2000" dirty="0" err="1">
                <a:solidFill>
                  <a:srgbClr val="FFFF00"/>
                </a:solidFill>
                <a:latin typeface="+mn-lt"/>
              </a:rPr>
              <a:t>on</a:t>
            </a:r>
            <a:r>
              <a:rPr lang="nb-NO" sz="2000" dirty="0">
                <a:solidFill>
                  <a:srgbClr val="FFFF00"/>
                </a:solidFill>
                <a:latin typeface="+mn-lt"/>
              </a:rPr>
              <a:t> DL2</a:t>
            </a:r>
            <a:endParaRPr lang="nb-NO" dirty="0">
              <a:solidFill>
                <a:srgbClr val="FFFF00"/>
              </a:solidFill>
              <a:latin typeface="+mn-lt"/>
            </a:endParaRPr>
          </a:p>
        </p:txBody>
      </p:sp>
      <p:sp>
        <p:nvSpPr>
          <p:cNvPr id="13" name="Rectangle 12">
            <a:extLst>
              <a:ext uri="{FF2B5EF4-FFF2-40B4-BE49-F238E27FC236}">
                <a16:creationId xmlns:a16="http://schemas.microsoft.com/office/drawing/2014/main" id="{2E5923D4-3E9F-41BF-982E-28485EE02670}"/>
              </a:ext>
            </a:extLst>
          </p:cNvPr>
          <p:cNvSpPr/>
          <p:nvPr/>
        </p:nvSpPr>
        <p:spPr>
          <a:xfrm>
            <a:off x="6708314" y="4410992"/>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xtBox 13">
            <a:extLst>
              <a:ext uri="{FF2B5EF4-FFF2-40B4-BE49-F238E27FC236}">
                <a16:creationId xmlns:a16="http://schemas.microsoft.com/office/drawing/2014/main" id="{9F14398B-E4EC-4897-99D8-915FF186C51F}"/>
              </a:ext>
            </a:extLst>
          </p:cNvPr>
          <p:cNvSpPr txBox="1"/>
          <p:nvPr/>
        </p:nvSpPr>
        <p:spPr>
          <a:xfrm>
            <a:off x="7020272" y="4338984"/>
            <a:ext cx="1887953" cy="338554"/>
          </a:xfrm>
          <a:prstGeom prst="rect">
            <a:avLst/>
          </a:prstGeom>
          <a:noFill/>
        </p:spPr>
        <p:txBody>
          <a:bodyPr wrap="square" rtlCol="0">
            <a:spAutoFit/>
          </a:bodyPr>
          <a:lstStyle/>
          <a:p>
            <a:r>
              <a:rPr lang="nb-NO" sz="1600" dirty="0">
                <a:solidFill>
                  <a:srgbClr val="FFFF00"/>
                </a:solidFill>
                <a:latin typeface="+mn-lt"/>
              </a:rPr>
              <a:t>DL2 User Manual </a:t>
            </a:r>
            <a:endParaRPr lang="nb-NO" sz="1800" dirty="0">
              <a:solidFill>
                <a:srgbClr val="FFFF00"/>
              </a:solidFill>
              <a:latin typeface="+mn-lt"/>
            </a:endParaRPr>
          </a:p>
        </p:txBody>
      </p:sp>
      <p:sp>
        <p:nvSpPr>
          <p:cNvPr id="15" name="TextBox 14">
            <a:extLst>
              <a:ext uri="{FF2B5EF4-FFF2-40B4-BE49-F238E27FC236}">
                <a16:creationId xmlns:a16="http://schemas.microsoft.com/office/drawing/2014/main" id="{BB7394A8-815F-4813-B8FD-6AFA22A0A1A1}"/>
              </a:ext>
            </a:extLst>
          </p:cNvPr>
          <p:cNvSpPr txBox="1"/>
          <p:nvPr/>
        </p:nvSpPr>
        <p:spPr>
          <a:xfrm>
            <a:off x="7262074" y="4603303"/>
            <a:ext cx="910326" cy="369332"/>
          </a:xfrm>
          <a:prstGeom prst="rect">
            <a:avLst/>
          </a:prstGeom>
          <a:noFill/>
        </p:spPr>
        <p:txBody>
          <a:bodyPr wrap="square" rtlCol="0">
            <a:spAutoFit/>
          </a:bodyPr>
          <a:lstStyle/>
          <a:p>
            <a:r>
              <a:rPr lang="nb-NO" sz="1800" dirty="0">
                <a:solidFill>
                  <a:srgbClr val="FFFF00"/>
                </a:solidFill>
                <a:latin typeface="+mj-lt"/>
              </a:rPr>
              <a:t>Page 24</a:t>
            </a:r>
            <a:endParaRPr lang="nb-NO" sz="900" dirty="0">
              <a:solidFill>
                <a:srgbClr val="FFFF00"/>
              </a:solidFill>
              <a:latin typeface="+mj-lt"/>
            </a:endParaRPr>
          </a:p>
        </p:txBody>
      </p:sp>
      <p:pic>
        <p:nvPicPr>
          <p:cNvPr id="16" name="Picture 5">
            <a:extLst>
              <a:ext uri="{FF2B5EF4-FFF2-40B4-BE49-F238E27FC236}">
                <a16:creationId xmlns:a16="http://schemas.microsoft.com/office/drawing/2014/main" id="{2EFEF017-43A8-4666-9879-5ED415EE06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44" t="27938" r="30383" b="25057"/>
          <a:stretch/>
        </p:blipFill>
        <p:spPr bwMode="auto">
          <a:xfrm>
            <a:off x="2905409" y="2252698"/>
            <a:ext cx="3744416" cy="2424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1941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3389" y="1275606"/>
            <a:ext cx="5553799" cy="3867894"/>
          </a:xfrm>
        </p:spPr>
        <p:txBody>
          <a:bodyPr>
            <a:normAutofit lnSpcReduction="10000"/>
          </a:bodyPr>
          <a:lstStyle/>
          <a:p>
            <a:r>
              <a:rPr lang="nb-NO" sz="2000" u="sng" dirty="0">
                <a:solidFill>
                  <a:schemeClr val="tx2">
                    <a:lumMod val="50000"/>
                  </a:schemeClr>
                </a:solidFill>
                <a:hlinkClick r:id="rId3">
                  <a:extLst>
                    <a:ext uri="{A12FA001-AC4F-418D-AE19-62706E023703}">
                      <ahyp:hlinkClr xmlns:ahyp="http://schemas.microsoft.com/office/drawing/2018/hyperlinkcolor" val="tx"/>
                    </a:ext>
                  </a:extLst>
                </a:hlinkClick>
              </a:rPr>
              <a:t>www.skipper.no</a:t>
            </a:r>
            <a:r>
              <a:rPr lang="nb-NO" sz="2000" u="sng" dirty="0">
                <a:solidFill>
                  <a:schemeClr val="tx2">
                    <a:lumMod val="50000"/>
                  </a:schemeClr>
                </a:solidFill>
              </a:rPr>
              <a:t> </a:t>
            </a:r>
          </a:p>
          <a:p>
            <a:pPr lvl="1"/>
            <a:r>
              <a:rPr lang="nb-NO" sz="1600" dirty="0" err="1"/>
              <a:t>Downloads</a:t>
            </a:r>
            <a:endParaRPr lang="nb-NO" sz="1600" dirty="0"/>
          </a:p>
          <a:p>
            <a:pPr lvl="2"/>
            <a:r>
              <a:rPr lang="nb-NO" sz="1200" dirty="0"/>
              <a:t>Online training</a:t>
            </a:r>
          </a:p>
          <a:p>
            <a:pPr lvl="3"/>
            <a:r>
              <a:rPr lang="nb-NO" sz="1050" dirty="0"/>
              <a:t>The </a:t>
            </a:r>
            <a:r>
              <a:rPr lang="nb-NO" sz="1050" dirty="0" err="1"/>
              <a:t>Multi</a:t>
            </a:r>
            <a:r>
              <a:rPr lang="nb-NO" sz="1050" dirty="0"/>
              <a:t> system</a:t>
            </a:r>
          </a:p>
          <a:p>
            <a:pPr lvl="4"/>
            <a:r>
              <a:rPr lang="nb-NO" sz="1050" dirty="0"/>
              <a:t>QT4-DL2-Windows-Demo.zip</a:t>
            </a:r>
          </a:p>
          <a:p>
            <a:pPr marL="457200" lvl="1" indent="0">
              <a:buNone/>
            </a:pPr>
            <a:r>
              <a:rPr lang="nb-NO" sz="900" u="sng" dirty="0">
                <a:solidFill>
                  <a:schemeClr val="tx2">
                    <a:lumMod val="50000"/>
                  </a:schemeClr>
                </a:solidFill>
              </a:rPr>
              <a:t>http://www.skipper-service.no/skipdoc/data////Online%20Training//The%20Multi%20system/QT4-DL2-Windows-Demo.zip</a:t>
            </a:r>
          </a:p>
          <a:p>
            <a:pPr lvl="1"/>
            <a:r>
              <a:rPr lang="nb-NO" sz="1600" dirty="0" err="1"/>
              <a:t>Unpack</a:t>
            </a:r>
            <a:r>
              <a:rPr lang="nb-NO" sz="1600" dirty="0"/>
              <a:t> </a:t>
            </a:r>
            <a:r>
              <a:rPr lang="nb-NO" sz="1600" dirty="0" err="1"/>
              <a:t>the</a:t>
            </a:r>
            <a:r>
              <a:rPr lang="nb-NO" sz="1600" dirty="0"/>
              <a:t> </a:t>
            </a:r>
            <a:r>
              <a:rPr lang="nb-NO" sz="1600" dirty="0" err="1"/>
              <a:t>zip</a:t>
            </a:r>
            <a:r>
              <a:rPr lang="nb-NO" sz="1600" dirty="0"/>
              <a:t> </a:t>
            </a:r>
          </a:p>
          <a:p>
            <a:pPr lvl="1"/>
            <a:r>
              <a:rPr lang="nb-NO" sz="1600" dirty="0"/>
              <a:t>In </a:t>
            </a:r>
            <a:r>
              <a:rPr lang="nb-NO" sz="1600" dirty="0" err="1"/>
              <a:t>the</a:t>
            </a:r>
            <a:r>
              <a:rPr lang="nb-NO" sz="1600" dirty="0"/>
              <a:t> folder DL2-PC Demo, start </a:t>
            </a:r>
            <a:r>
              <a:rPr lang="nb-NO" sz="1600" dirty="0" err="1"/>
              <a:t>the</a:t>
            </a:r>
            <a:r>
              <a:rPr lang="nb-NO" sz="1600" dirty="0"/>
              <a:t> file:</a:t>
            </a:r>
          </a:p>
          <a:p>
            <a:pPr lvl="2"/>
            <a:r>
              <a:rPr lang="nb-NO" sz="1200" dirty="0"/>
              <a:t>SW-M005-1.1.1.8-Windows.exe</a:t>
            </a:r>
          </a:p>
          <a:p>
            <a:pPr lvl="1"/>
            <a:r>
              <a:rPr lang="nb-NO" sz="1600" dirty="0"/>
              <a:t>In </a:t>
            </a:r>
            <a:r>
              <a:rPr lang="nb-NO" sz="1600" dirty="0" err="1"/>
              <a:t>this</a:t>
            </a:r>
            <a:r>
              <a:rPr lang="nb-NO" sz="1600" dirty="0"/>
              <a:t> folder </a:t>
            </a:r>
            <a:r>
              <a:rPr lang="nb-NO" sz="1600" dirty="0" err="1"/>
              <a:t>you</a:t>
            </a:r>
            <a:r>
              <a:rPr lang="nb-NO" sz="1600" dirty="0"/>
              <a:t> </a:t>
            </a:r>
            <a:r>
              <a:rPr lang="nb-NO" sz="1600" dirty="0" err="1"/>
              <a:t>will</a:t>
            </a:r>
            <a:r>
              <a:rPr lang="nb-NO" sz="1600" dirty="0"/>
              <a:t> </a:t>
            </a:r>
            <a:r>
              <a:rPr lang="nb-NO" sz="1600" dirty="0" err="1"/>
              <a:t>also</a:t>
            </a:r>
            <a:r>
              <a:rPr lang="nb-NO" sz="1600" dirty="0"/>
              <a:t> </a:t>
            </a:r>
            <a:r>
              <a:rPr lang="nb-NO" sz="1600" dirty="0" err="1"/>
              <a:t>find</a:t>
            </a:r>
            <a:r>
              <a:rPr lang="nb-NO" sz="1600" dirty="0"/>
              <a:t> </a:t>
            </a:r>
            <a:r>
              <a:rPr lang="nb-NO" sz="1600" dirty="0" err="1"/>
              <a:t>the</a:t>
            </a:r>
            <a:r>
              <a:rPr lang="nb-NO" sz="1600" dirty="0"/>
              <a:t> manual for </a:t>
            </a:r>
            <a:r>
              <a:rPr lang="nb-NO" sz="1600" dirty="0" err="1"/>
              <a:t>this</a:t>
            </a:r>
            <a:r>
              <a:rPr lang="nb-NO" sz="1600" dirty="0"/>
              <a:t> software, and post </a:t>
            </a:r>
            <a:r>
              <a:rPr lang="nb-NO" sz="1600" dirty="0" err="1"/>
              <a:t>processing</a:t>
            </a:r>
            <a:r>
              <a:rPr lang="nb-NO" sz="1600" dirty="0"/>
              <a:t> software Graphlog.exe</a:t>
            </a:r>
          </a:p>
          <a:p>
            <a:pPr lvl="1"/>
            <a:r>
              <a:rPr lang="nb-NO" sz="1600" dirty="0"/>
              <a:t>During </a:t>
            </a:r>
            <a:r>
              <a:rPr lang="nb-NO" sz="1600" dirty="0" err="1"/>
              <a:t>the</a:t>
            </a:r>
            <a:r>
              <a:rPr lang="nb-NO" sz="1600" dirty="0"/>
              <a:t> </a:t>
            </a:r>
            <a:r>
              <a:rPr lang="nb-NO" sz="1600" dirty="0" err="1"/>
              <a:t>course</a:t>
            </a:r>
            <a:r>
              <a:rPr lang="nb-NO" sz="1600" dirty="0"/>
              <a:t>, ask questions in </a:t>
            </a:r>
            <a:r>
              <a:rPr lang="nb-NO" sz="1600" dirty="0" err="1"/>
              <a:t>the</a:t>
            </a:r>
            <a:r>
              <a:rPr lang="nb-NO" sz="1600" dirty="0"/>
              <a:t> ‘show </a:t>
            </a:r>
            <a:r>
              <a:rPr lang="nb-NO" sz="1600" dirty="0" err="1"/>
              <a:t>conversation</a:t>
            </a:r>
            <a:r>
              <a:rPr lang="nb-NO" sz="1600" dirty="0"/>
              <a:t>’ chat area, SKIPPER service team </a:t>
            </a:r>
            <a:r>
              <a:rPr lang="nb-NO" sz="1600" dirty="0" err="1"/>
              <a:t>will</a:t>
            </a:r>
            <a:r>
              <a:rPr lang="nb-NO" sz="1600" dirty="0"/>
              <a:t> </a:t>
            </a:r>
            <a:r>
              <a:rPr lang="nb-NO" sz="1600" dirty="0" err="1"/>
              <a:t>answer</a:t>
            </a:r>
            <a:r>
              <a:rPr lang="nb-NO" sz="1600" dirty="0"/>
              <a:t>.</a:t>
            </a:r>
          </a:p>
          <a:p>
            <a:pPr lvl="2"/>
            <a:r>
              <a:rPr lang="nb-NO" sz="1200" dirty="0" err="1"/>
              <a:t>Please</a:t>
            </a:r>
            <a:r>
              <a:rPr lang="nb-NO" sz="1200" dirty="0"/>
              <a:t> start by </a:t>
            </a:r>
            <a:r>
              <a:rPr lang="nb-NO" sz="1200" dirty="0" err="1"/>
              <a:t>writing</a:t>
            </a:r>
            <a:r>
              <a:rPr lang="nb-NO" sz="1200" dirty="0"/>
              <a:t> </a:t>
            </a:r>
            <a:r>
              <a:rPr lang="nb-NO" sz="1200" dirty="0" err="1"/>
              <a:t>down</a:t>
            </a:r>
            <a:r>
              <a:rPr lang="nb-NO" sz="1200" dirty="0"/>
              <a:t> </a:t>
            </a:r>
            <a:r>
              <a:rPr lang="nb-NO" sz="1200" dirty="0" err="1"/>
              <a:t>how</a:t>
            </a:r>
            <a:r>
              <a:rPr lang="nb-NO" sz="1200" dirty="0"/>
              <a:t> </a:t>
            </a:r>
            <a:r>
              <a:rPr lang="nb-NO" sz="1200" dirty="0" err="1"/>
              <a:t>many</a:t>
            </a:r>
            <a:r>
              <a:rPr lang="nb-NO" sz="1200" dirty="0"/>
              <a:t> times </a:t>
            </a:r>
            <a:r>
              <a:rPr lang="nb-NO" sz="1200" dirty="0" err="1"/>
              <a:t>you</a:t>
            </a:r>
            <a:r>
              <a:rPr lang="nb-NO" sz="1200" dirty="0"/>
              <a:t> have </a:t>
            </a:r>
            <a:r>
              <a:rPr lang="nb-NO" sz="1200" dirty="0" err="1"/>
              <a:t>calibrated</a:t>
            </a:r>
            <a:r>
              <a:rPr lang="nb-NO" sz="1200" dirty="0"/>
              <a:t> a skipper DL850 or DL2, so i </a:t>
            </a:r>
            <a:r>
              <a:rPr lang="nb-NO" sz="1200" dirty="0" err="1"/>
              <a:t>know</a:t>
            </a:r>
            <a:r>
              <a:rPr lang="nb-NO" sz="1200" dirty="0"/>
              <a:t> </a:t>
            </a:r>
            <a:r>
              <a:rPr lang="nb-NO" sz="1200" dirty="0" err="1"/>
              <a:t>how</a:t>
            </a:r>
            <a:r>
              <a:rPr lang="nb-NO" sz="1200" dirty="0"/>
              <a:t> </a:t>
            </a:r>
            <a:r>
              <a:rPr lang="nb-NO" sz="1200" dirty="0" err="1"/>
              <a:t>experienced</a:t>
            </a:r>
            <a:r>
              <a:rPr lang="nb-NO" sz="1200" dirty="0"/>
              <a:t> </a:t>
            </a:r>
            <a:r>
              <a:rPr lang="nb-NO" sz="1200" dirty="0" err="1"/>
              <a:t>you</a:t>
            </a:r>
            <a:r>
              <a:rPr lang="nb-NO" sz="1200" dirty="0"/>
              <a:t> </a:t>
            </a:r>
            <a:r>
              <a:rPr lang="nb-NO" sz="1200" dirty="0" err="1"/>
              <a:t>are</a:t>
            </a:r>
            <a:r>
              <a:rPr lang="nb-NO" sz="1200" dirty="0"/>
              <a:t> …. </a:t>
            </a:r>
          </a:p>
        </p:txBody>
      </p:sp>
      <p:sp>
        <p:nvSpPr>
          <p:cNvPr id="3" name="Subtitle 2"/>
          <p:cNvSpPr>
            <a:spLocks noGrp="1"/>
          </p:cNvSpPr>
          <p:nvPr>
            <p:ph type="subTitle" idx="13"/>
          </p:nvPr>
        </p:nvSpPr>
        <p:spPr>
          <a:xfrm>
            <a:off x="755576" y="823020"/>
            <a:ext cx="4752528" cy="576064"/>
          </a:xfrm>
        </p:spPr>
        <p:txBody>
          <a:bodyPr>
            <a:normAutofit fontScale="32500" lnSpcReduction="20000"/>
          </a:bodyPr>
          <a:lstStyle/>
          <a:p>
            <a:r>
              <a:rPr lang="nb-NO" sz="6000" dirty="0" err="1"/>
              <a:t>Welcome</a:t>
            </a:r>
            <a:r>
              <a:rPr lang="nb-NO" sz="6000" dirty="0"/>
              <a:t> to a </a:t>
            </a:r>
            <a:r>
              <a:rPr lang="nb-NO" sz="6000" dirty="0" err="1"/>
              <a:t>course</a:t>
            </a:r>
            <a:r>
              <a:rPr lang="nb-NO" sz="6000" dirty="0"/>
              <a:t> </a:t>
            </a:r>
            <a:r>
              <a:rPr lang="nb-NO" sz="6000" dirty="0" err="1"/>
              <a:t>about</a:t>
            </a:r>
            <a:r>
              <a:rPr lang="nb-NO" sz="6000" dirty="0"/>
              <a:t> </a:t>
            </a:r>
            <a:r>
              <a:rPr lang="nb-NO" sz="6000" dirty="0" err="1"/>
              <a:t>calibrating</a:t>
            </a:r>
            <a:endParaRPr lang="nb-NO" sz="6000" dirty="0"/>
          </a:p>
          <a:p>
            <a:r>
              <a:rPr lang="nb-NO" dirty="0"/>
              <a:t>Start by </a:t>
            </a:r>
            <a:r>
              <a:rPr lang="nb-NO" dirty="0" err="1"/>
              <a:t>Downloading</a:t>
            </a:r>
            <a:r>
              <a:rPr lang="nb-NO" dirty="0"/>
              <a:t> </a:t>
            </a:r>
            <a:r>
              <a:rPr lang="nb-NO" dirty="0" err="1"/>
              <a:t>the</a:t>
            </a:r>
            <a:r>
              <a:rPr lang="nb-NO" dirty="0"/>
              <a:t> Demo Software to </a:t>
            </a:r>
            <a:r>
              <a:rPr lang="nb-NO" dirty="0" err="1"/>
              <a:t>your</a:t>
            </a:r>
            <a:r>
              <a:rPr lang="nb-NO" dirty="0"/>
              <a:t> computer</a:t>
            </a:r>
          </a:p>
        </p:txBody>
      </p:sp>
      <p:sp>
        <p:nvSpPr>
          <p:cNvPr id="9" name="Rectangle 8">
            <a:extLst>
              <a:ext uri="{FF2B5EF4-FFF2-40B4-BE49-F238E27FC236}">
                <a16:creationId xmlns:a16="http://schemas.microsoft.com/office/drawing/2014/main" id="{D95F86C0-3A5D-4667-B05A-1AA585AA0671}"/>
              </a:ext>
            </a:extLst>
          </p:cNvPr>
          <p:cNvSpPr/>
          <p:nvPr/>
        </p:nvSpPr>
        <p:spPr>
          <a:xfrm>
            <a:off x="6804248" y="195486"/>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Box 9">
            <a:extLst>
              <a:ext uri="{FF2B5EF4-FFF2-40B4-BE49-F238E27FC236}">
                <a16:creationId xmlns:a16="http://schemas.microsoft.com/office/drawing/2014/main" id="{11D9EC86-2E72-4314-8915-E8C8391EB588}"/>
              </a:ext>
            </a:extLst>
          </p:cNvPr>
          <p:cNvSpPr txBox="1"/>
          <p:nvPr/>
        </p:nvSpPr>
        <p:spPr>
          <a:xfrm>
            <a:off x="7301746" y="123478"/>
            <a:ext cx="1331694" cy="400110"/>
          </a:xfrm>
          <a:prstGeom prst="rect">
            <a:avLst/>
          </a:prstGeom>
          <a:noFill/>
        </p:spPr>
        <p:txBody>
          <a:bodyPr wrap="square" rtlCol="0">
            <a:spAutoFit/>
          </a:bodyPr>
          <a:lstStyle/>
          <a:p>
            <a:r>
              <a:rPr lang="nb-NO" sz="2000" dirty="0" err="1">
                <a:solidFill>
                  <a:srgbClr val="FFFF00"/>
                </a:solidFill>
                <a:latin typeface="+mn-lt"/>
              </a:rPr>
              <a:t>Calibration</a:t>
            </a:r>
            <a:endParaRPr lang="nb-NO" dirty="0">
              <a:solidFill>
                <a:srgbClr val="FFFF00"/>
              </a:solidFill>
              <a:latin typeface="+mn-lt"/>
            </a:endParaRPr>
          </a:p>
        </p:txBody>
      </p:sp>
      <p:sp>
        <p:nvSpPr>
          <p:cNvPr id="11" name="TextBox 10">
            <a:extLst>
              <a:ext uri="{FF2B5EF4-FFF2-40B4-BE49-F238E27FC236}">
                <a16:creationId xmlns:a16="http://schemas.microsoft.com/office/drawing/2014/main" id="{A4371EC9-85AF-4EAF-A938-37ED7E411B62}"/>
              </a:ext>
            </a:extLst>
          </p:cNvPr>
          <p:cNvSpPr txBox="1"/>
          <p:nvPr/>
        </p:nvSpPr>
        <p:spPr>
          <a:xfrm>
            <a:off x="6860510" y="387797"/>
            <a:ext cx="2109232" cy="369332"/>
          </a:xfrm>
          <a:prstGeom prst="rect">
            <a:avLst/>
          </a:prstGeom>
          <a:noFill/>
        </p:spPr>
        <p:txBody>
          <a:bodyPr wrap="square" rtlCol="0">
            <a:spAutoFit/>
          </a:bodyPr>
          <a:lstStyle/>
          <a:p>
            <a:r>
              <a:rPr lang="nb-NO" sz="1800" dirty="0">
                <a:solidFill>
                  <a:srgbClr val="FFFF00"/>
                </a:solidFill>
                <a:latin typeface="+mj-lt"/>
              </a:rPr>
              <a:t>Intro and </a:t>
            </a:r>
            <a:r>
              <a:rPr lang="nb-NO" sz="1800" dirty="0" err="1">
                <a:solidFill>
                  <a:srgbClr val="FFFF00"/>
                </a:solidFill>
                <a:latin typeface="+mj-lt"/>
              </a:rPr>
              <a:t>the</a:t>
            </a:r>
            <a:r>
              <a:rPr lang="nb-NO" sz="1800" dirty="0">
                <a:solidFill>
                  <a:srgbClr val="FFFF00"/>
                </a:solidFill>
                <a:latin typeface="+mj-lt"/>
              </a:rPr>
              <a:t> Basics</a:t>
            </a:r>
            <a:endParaRPr lang="nb-NO" sz="900" dirty="0">
              <a:solidFill>
                <a:srgbClr val="FFFF00"/>
              </a:solidFill>
              <a:latin typeface="+mj-lt"/>
            </a:endParaRPr>
          </a:p>
        </p:txBody>
      </p:sp>
      <p:pic>
        <p:nvPicPr>
          <p:cNvPr id="4" name="Picture 3">
            <a:extLst>
              <a:ext uri="{FF2B5EF4-FFF2-40B4-BE49-F238E27FC236}">
                <a16:creationId xmlns:a16="http://schemas.microsoft.com/office/drawing/2014/main" id="{25A3FE65-3876-4A5A-A7BF-9A23F629B9B2}"/>
              </a:ext>
            </a:extLst>
          </p:cNvPr>
          <p:cNvPicPr>
            <a:picLocks noChangeAspect="1"/>
          </p:cNvPicPr>
          <p:nvPr/>
        </p:nvPicPr>
        <p:blipFill>
          <a:blip r:embed="rId4"/>
          <a:stretch>
            <a:fillRect/>
          </a:stretch>
        </p:blipFill>
        <p:spPr>
          <a:xfrm>
            <a:off x="6222452" y="263286"/>
            <a:ext cx="2747290" cy="2506063"/>
          </a:xfrm>
          <a:prstGeom prst="rect">
            <a:avLst/>
          </a:prstGeom>
        </p:spPr>
      </p:pic>
      <p:pic>
        <p:nvPicPr>
          <p:cNvPr id="7" name="Picture 6">
            <a:extLst>
              <a:ext uri="{FF2B5EF4-FFF2-40B4-BE49-F238E27FC236}">
                <a16:creationId xmlns:a16="http://schemas.microsoft.com/office/drawing/2014/main" id="{27F307C5-A20E-45F1-B341-CE6915DA82A0}"/>
              </a:ext>
            </a:extLst>
          </p:cNvPr>
          <p:cNvPicPr>
            <a:picLocks noChangeAspect="1"/>
          </p:cNvPicPr>
          <p:nvPr/>
        </p:nvPicPr>
        <p:blipFill>
          <a:blip r:embed="rId5"/>
          <a:stretch>
            <a:fillRect/>
          </a:stretch>
        </p:blipFill>
        <p:spPr>
          <a:xfrm>
            <a:off x="5882600" y="2893860"/>
            <a:ext cx="3088010" cy="2145399"/>
          </a:xfrm>
          <a:prstGeom prst="rect">
            <a:avLst/>
          </a:prstGeom>
        </p:spPr>
      </p:pic>
      <p:sp>
        <p:nvSpPr>
          <p:cNvPr id="6" name="Rectangle 5">
            <a:extLst>
              <a:ext uri="{FF2B5EF4-FFF2-40B4-BE49-F238E27FC236}">
                <a16:creationId xmlns:a16="http://schemas.microsoft.com/office/drawing/2014/main" id="{ACB9682D-D721-450A-8C5D-D15EFB8B2115}"/>
              </a:ext>
            </a:extLst>
          </p:cNvPr>
          <p:cNvSpPr/>
          <p:nvPr/>
        </p:nvSpPr>
        <p:spPr>
          <a:xfrm>
            <a:off x="7596336" y="4227935"/>
            <a:ext cx="1373406"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F0000"/>
              </a:highlight>
            </a:endParaRPr>
          </a:p>
        </p:txBody>
      </p:sp>
      <p:sp>
        <p:nvSpPr>
          <p:cNvPr id="12" name="Rectangle 11">
            <a:extLst>
              <a:ext uri="{FF2B5EF4-FFF2-40B4-BE49-F238E27FC236}">
                <a16:creationId xmlns:a16="http://schemas.microsoft.com/office/drawing/2014/main" id="{59814391-06B0-454D-B546-0E168A790F0C}"/>
              </a:ext>
            </a:extLst>
          </p:cNvPr>
          <p:cNvSpPr/>
          <p:nvPr/>
        </p:nvSpPr>
        <p:spPr>
          <a:xfrm>
            <a:off x="6909633" y="2977548"/>
            <a:ext cx="1190759" cy="1702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F0000"/>
              </a:highlight>
            </a:endParaRPr>
          </a:p>
        </p:txBody>
      </p:sp>
      <p:sp>
        <p:nvSpPr>
          <p:cNvPr id="13" name="Rectangle 12">
            <a:extLst>
              <a:ext uri="{FF2B5EF4-FFF2-40B4-BE49-F238E27FC236}">
                <a16:creationId xmlns:a16="http://schemas.microsoft.com/office/drawing/2014/main" id="{4B88E29E-4BBD-4C54-BFC0-A9E1F413D862}"/>
              </a:ext>
            </a:extLst>
          </p:cNvPr>
          <p:cNvSpPr/>
          <p:nvPr/>
        </p:nvSpPr>
        <p:spPr>
          <a:xfrm>
            <a:off x="7092280" y="4227934"/>
            <a:ext cx="307347" cy="1702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F0000"/>
              </a:highlight>
            </a:endParaRPr>
          </a:p>
        </p:txBody>
      </p:sp>
    </p:spTree>
    <p:extLst>
      <p:ext uri="{BB962C8B-B14F-4D97-AF65-F5344CB8AC3E}">
        <p14:creationId xmlns:p14="http://schemas.microsoft.com/office/powerpoint/2010/main" val="3174255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1167594"/>
            <a:ext cx="5472608" cy="2376264"/>
          </a:xfrm>
        </p:spPr>
        <p:txBody>
          <a:bodyPr>
            <a:normAutofit/>
          </a:bodyPr>
          <a:lstStyle/>
          <a:p>
            <a:r>
              <a:rPr lang="nb-NO" dirty="0"/>
              <a:t>It is also possible to enter a temporary calibration using:</a:t>
            </a:r>
          </a:p>
          <a:p>
            <a:pPr marL="0" indent="0">
              <a:buNone/>
            </a:pPr>
            <a:r>
              <a:rPr lang="nb-NO" dirty="0"/>
              <a:t> GPS</a:t>
            </a:r>
          </a:p>
          <a:p>
            <a:endParaRPr lang="nb-NO" dirty="0"/>
          </a:p>
          <a:p>
            <a:pPr marL="0" indent="0">
              <a:buNone/>
            </a:pPr>
            <a:endParaRPr lang="nb-NO" dirty="0"/>
          </a:p>
        </p:txBody>
      </p:sp>
      <p:sp>
        <p:nvSpPr>
          <p:cNvPr id="3" name="Subtitle 2"/>
          <p:cNvSpPr>
            <a:spLocks noGrp="1"/>
          </p:cNvSpPr>
          <p:nvPr>
            <p:ph type="subTitle" idx="13"/>
          </p:nvPr>
        </p:nvSpPr>
        <p:spPr>
          <a:xfrm>
            <a:off x="1043608" y="632074"/>
            <a:ext cx="4752528" cy="576064"/>
          </a:xfrm>
        </p:spPr>
        <p:txBody>
          <a:bodyPr>
            <a:normAutofit lnSpcReduction="10000"/>
          </a:bodyPr>
          <a:lstStyle/>
          <a:p>
            <a:r>
              <a:rPr lang="nb-NO" dirty="0"/>
              <a:t>Manual </a:t>
            </a:r>
            <a:r>
              <a:rPr lang="nb-NO" dirty="0" err="1"/>
              <a:t>Calibration</a:t>
            </a:r>
            <a:endParaRPr lang="nb-NO" dirty="0"/>
          </a:p>
        </p:txBody>
      </p:sp>
      <p:pic>
        <p:nvPicPr>
          <p:cNvPr id="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0205" t="28122" r="30284" b="25580"/>
          <a:stretch/>
        </p:blipFill>
        <p:spPr bwMode="auto">
          <a:xfrm>
            <a:off x="1691680" y="2355726"/>
            <a:ext cx="3520744"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0CB6A147-F372-4781-B7EE-E0CA55D9473C}"/>
              </a:ext>
            </a:extLst>
          </p:cNvPr>
          <p:cNvSpPr/>
          <p:nvPr/>
        </p:nvSpPr>
        <p:spPr>
          <a:xfrm>
            <a:off x="6804248" y="927781"/>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extBox 8">
            <a:extLst>
              <a:ext uri="{FF2B5EF4-FFF2-40B4-BE49-F238E27FC236}">
                <a16:creationId xmlns:a16="http://schemas.microsoft.com/office/drawing/2014/main" id="{A62C77E7-5486-463D-8A96-83BCAD161345}"/>
              </a:ext>
            </a:extLst>
          </p:cNvPr>
          <p:cNvSpPr txBox="1"/>
          <p:nvPr/>
        </p:nvSpPr>
        <p:spPr>
          <a:xfrm>
            <a:off x="7193280" y="1163528"/>
            <a:ext cx="1673808" cy="400110"/>
          </a:xfrm>
          <a:prstGeom prst="rect">
            <a:avLst/>
          </a:prstGeom>
          <a:noFill/>
        </p:spPr>
        <p:txBody>
          <a:bodyPr wrap="square" rtlCol="0">
            <a:spAutoFit/>
          </a:bodyPr>
          <a:lstStyle/>
          <a:p>
            <a:r>
              <a:rPr lang="nb-NO" sz="2000" dirty="0">
                <a:solidFill>
                  <a:srgbClr val="FFFF00"/>
                </a:solidFill>
                <a:latin typeface="+mj-lt"/>
              </a:rPr>
              <a:t>The </a:t>
            </a:r>
            <a:r>
              <a:rPr lang="nb-NO" sz="2000" dirty="0" err="1">
                <a:solidFill>
                  <a:srgbClr val="FFFF00"/>
                </a:solidFill>
                <a:latin typeface="+mj-lt"/>
              </a:rPr>
              <a:t>Process</a:t>
            </a:r>
            <a:endParaRPr lang="nb-NO" sz="2800" dirty="0">
              <a:solidFill>
                <a:srgbClr val="FFFF00"/>
              </a:solidFill>
              <a:latin typeface="+mj-lt"/>
            </a:endParaRPr>
          </a:p>
        </p:txBody>
      </p:sp>
      <p:sp>
        <p:nvSpPr>
          <p:cNvPr id="10" name="TextBox 9">
            <a:extLst>
              <a:ext uri="{FF2B5EF4-FFF2-40B4-BE49-F238E27FC236}">
                <a16:creationId xmlns:a16="http://schemas.microsoft.com/office/drawing/2014/main" id="{1BA38A1B-EC41-4956-90A2-2AA785D754A1}"/>
              </a:ext>
            </a:extLst>
          </p:cNvPr>
          <p:cNvSpPr txBox="1"/>
          <p:nvPr/>
        </p:nvSpPr>
        <p:spPr>
          <a:xfrm>
            <a:off x="6833240" y="873775"/>
            <a:ext cx="2109232" cy="400110"/>
          </a:xfrm>
          <a:prstGeom prst="rect">
            <a:avLst/>
          </a:prstGeom>
          <a:noFill/>
        </p:spPr>
        <p:txBody>
          <a:bodyPr wrap="square" rtlCol="0">
            <a:spAutoFit/>
          </a:bodyPr>
          <a:lstStyle/>
          <a:p>
            <a:r>
              <a:rPr lang="nb-NO" sz="2000" dirty="0" err="1">
                <a:solidFill>
                  <a:srgbClr val="FFFF00"/>
                </a:solidFill>
                <a:latin typeface="+mn-lt"/>
              </a:rPr>
              <a:t>Calibration</a:t>
            </a:r>
            <a:r>
              <a:rPr lang="nb-NO" sz="2000" dirty="0">
                <a:solidFill>
                  <a:srgbClr val="FFFF00"/>
                </a:solidFill>
                <a:latin typeface="+mn-lt"/>
              </a:rPr>
              <a:t> </a:t>
            </a:r>
            <a:r>
              <a:rPr lang="nb-NO" sz="2000" dirty="0" err="1">
                <a:solidFill>
                  <a:srgbClr val="FFFF00"/>
                </a:solidFill>
                <a:latin typeface="+mn-lt"/>
              </a:rPr>
              <a:t>on</a:t>
            </a:r>
            <a:r>
              <a:rPr lang="nb-NO" sz="2000" dirty="0">
                <a:solidFill>
                  <a:srgbClr val="FFFF00"/>
                </a:solidFill>
                <a:latin typeface="+mn-lt"/>
              </a:rPr>
              <a:t> DL2</a:t>
            </a:r>
            <a:endParaRPr lang="nb-NO" dirty="0">
              <a:solidFill>
                <a:srgbClr val="FFFF00"/>
              </a:solidFill>
              <a:latin typeface="+mn-lt"/>
            </a:endParaRPr>
          </a:p>
        </p:txBody>
      </p:sp>
    </p:spTree>
    <p:extLst>
      <p:ext uri="{BB962C8B-B14F-4D97-AF65-F5344CB8AC3E}">
        <p14:creationId xmlns:p14="http://schemas.microsoft.com/office/powerpoint/2010/main" val="2627566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1059583"/>
            <a:ext cx="5472608" cy="2376264"/>
          </a:xfrm>
        </p:spPr>
        <p:txBody>
          <a:bodyPr>
            <a:normAutofit/>
          </a:bodyPr>
          <a:lstStyle/>
          <a:p>
            <a:r>
              <a:rPr lang="nb-NO" dirty="0"/>
              <a:t>It is also possible to enter a temporary calibration using:</a:t>
            </a:r>
          </a:p>
          <a:p>
            <a:r>
              <a:rPr lang="nb-NO" dirty="0"/>
              <a:t> GPS</a:t>
            </a:r>
          </a:p>
          <a:p>
            <a:r>
              <a:rPr lang="nb-NO" dirty="0"/>
              <a:t>Manually</a:t>
            </a:r>
          </a:p>
          <a:p>
            <a:endParaRPr lang="nb-NO" dirty="0"/>
          </a:p>
          <a:p>
            <a:pPr marL="0" indent="0">
              <a:buNone/>
            </a:pPr>
            <a:endParaRPr lang="nb-NO" dirty="0"/>
          </a:p>
        </p:txBody>
      </p:sp>
      <p:sp>
        <p:nvSpPr>
          <p:cNvPr id="3" name="Subtitle 2"/>
          <p:cNvSpPr>
            <a:spLocks noGrp="1"/>
          </p:cNvSpPr>
          <p:nvPr>
            <p:ph type="subTitle" idx="13"/>
          </p:nvPr>
        </p:nvSpPr>
        <p:spPr/>
        <p:txBody>
          <a:bodyPr>
            <a:normAutofit lnSpcReduction="10000"/>
          </a:bodyPr>
          <a:lstStyle/>
          <a:p>
            <a:r>
              <a:rPr lang="nb-NO" dirty="0"/>
              <a:t>Manual </a:t>
            </a:r>
            <a:r>
              <a:rPr lang="nb-NO" dirty="0" err="1"/>
              <a:t>Calibration</a:t>
            </a:r>
            <a:endParaRPr lang="nb-NO" dirty="0"/>
          </a:p>
        </p:txBody>
      </p:sp>
      <p:pic>
        <p:nvPicPr>
          <p:cNvPr id="4"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0344" t="27938" r="30383" b="25057"/>
          <a:stretch/>
        </p:blipFill>
        <p:spPr bwMode="auto">
          <a:xfrm>
            <a:off x="2411760" y="2283718"/>
            <a:ext cx="3744416" cy="2424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5D7638EA-BB88-4914-B3B2-26A4A4B73E04}"/>
              </a:ext>
            </a:extLst>
          </p:cNvPr>
          <p:cNvSpPr/>
          <p:nvPr/>
        </p:nvSpPr>
        <p:spPr>
          <a:xfrm>
            <a:off x="6804248" y="927781"/>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extBox 8">
            <a:extLst>
              <a:ext uri="{FF2B5EF4-FFF2-40B4-BE49-F238E27FC236}">
                <a16:creationId xmlns:a16="http://schemas.microsoft.com/office/drawing/2014/main" id="{36383694-5698-4C52-873E-9056A70ED16C}"/>
              </a:ext>
            </a:extLst>
          </p:cNvPr>
          <p:cNvSpPr txBox="1"/>
          <p:nvPr/>
        </p:nvSpPr>
        <p:spPr>
          <a:xfrm>
            <a:off x="7193280" y="1163528"/>
            <a:ext cx="1673808" cy="400110"/>
          </a:xfrm>
          <a:prstGeom prst="rect">
            <a:avLst/>
          </a:prstGeom>
          <a:noFill/>
        </p:spPr>
        <p:txBody>
          <a:bodyPr wrap="square" rtlCol="0">
            <a:spAutoFit/>
          </a:bodyPr>
          <a:lstStyle/>
          <a:p>
            <a:r>
              <a:rPr lang="nb-NO" sz="2000" dirty="0">
                <a:solidFill>
                  <a:srgbClr val="FFFF00"/>
                </a:solidFill>
                <a:latin typeface="+mj-lt"/>
              </a:rPr>
              <a:t>The </a:t>
            </a:r>
            <a:r>
              <a:rPr lang="nb-NO" sz="2000" dirty="0" err="1">
                <a:solidFill>
                  <a:srgbClr val="FFFF00"/>
                </a:solidFill>
                <a:latin typeface="+mj-lt"/>
              </a:rPr>
              <a:t>Process</a:t>
            </a:r>
            <a:endParaRPr lang="nb-NO" sz="2800" dirty="0">
              <a:solidFill>
                <a:srgbClr val="FFFF00"/>
              </a:solidFill>
              <a:latin typeface="+mj-lt"/>
            </a:endParaRPr>
          </a:p>
        </p:txBody>
      </p:sp>
      <p:sp>
        <p:nvSpPr>
          <p:cNvPr id="10" name="TextBox 9">
            <a:extLst>
              <a:ext uri="{FF2B5EF4-FFF2-40B4-BE49-F238E27FC236}">
                <a16:creationId xmlns:a16="http://schemas.microsoft.com/office/drawing/2014/main" id="{7C42B0E4-B9A8-4E78-8F5E-BB2A9CC7633F}"/>
              </a:ext>
            </a:extLst>
          </p:cNvPr>
          <p:cNvSpPr txBox="1"/>
          <p:nvPr/>
        </p:nvSpPr>
        <p:spPr>
          <a:xfrm>
            <a:off x="6833240" y="873775"/>
            <a:ext cx="2109232" cy="400110"/>
          </a:xfrm>
          <a:prstGeom prst="rect">
            <a:avLst/>
          </a:prstGeom>
          <a:noFill/>
        </p:spPr>
        <p:txBody>
          <a:bodyPr wrap="square" rtlCol="0">
            <a:spAutoFit/>
          </a:bodyPr>
          <a:lstStyle/>
          <a:p>
            <a:r>
              <a:rPr lang="nb-NO" sz="2000" dirty="0" err="1">
                <a:solidFill>
                  <a:srgbClr val="FFFF00"/>
                </a:solidFill>
                <a:latin typeface="+mn-lt"/>
              </a:rPr>
              <a:t>Calibration</a:t>
            </a:r>
            <a:r>
              <a:rPr lang="nb-NO" sz="2000" dirty="0">
                <a:solidFill>
                  <a:srgbClr val="FFFF00"/>
                </a:solidFill>
                <a:latin typeface="+mn-lt"/>
              </a:rPr>
              <a:t> </a:t>
            </a:r>
            <a:r>
              <a:rPr lang="nb-NO" sz="2000" dirty="0" err="1">
                <a:solidFill>
                  <a:srgbClr val="FFFF00"/>
                </a:solidFill>
                <a:latin typeface="+mn-lt"/>
              </a:rPr>
              <a:t>on</a:t>
            </a:r>
            <a:r>
              <a:rPr lang="nb-NO" sz="2000" dirty="0">
                <a:solidFill>
                  <a:srgbClr val="FFFF00"/>
                </a:solidFill>
                <a:latin typeface="+mn-lt"/>
              </a:rPr>
              <a:t> DL2</a:t>
            </a:r>
            <a:endParaRPr lang="nb-NO" dirty="0">
              <a:solidFill>
                <a:srgbClr val="FFFF00"/>
              </a:solidFill>
              <a:latin typeface="+mn-lt"/>
            </a:endParaRPr>
          </a:p>
        </p:txBody>
      </p:sp>
    </p:spTree>
    <p:extLst>
      <p:ext uri="{BB962C8B-B14F-4D97-AF65-F5344CB8AC3E}">
        <p14:creationId xmlns:p14="http://schemas.microsoft.com/office/powerpoint/2010/main" val="2201901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96" y="987574"/>
            <a:ext cx="4032448" cy="3387823"/>
          </a:xfrm>
        </p:spPr>
        <p:txBody>
          <a:bodyPr>
            <a:normAutofit fontScale="55000" lnSpcReduction="20000"/>
          </a:bodyPr>
          <a:lstStyle/>
          <a:p>
            <a:r>
              <a:rPr lang="nb-NO" dirty="0"/>
              <a:t>Plot a leg on the chart, measure the distance of the leg</a:t>
            </a:r>
          </a:p>
          <a:p>
            <a:r>
              <a:rPr lang="nb-NO" dirty="0"/>
              <a:t>Enter the leg into the sea test screen</a:t>
            </a:r>
          </a:p>
          <a:p>
            <a:r>
              <a:rPr lang="nb-NO" dirty="0"/>
              <a:t>Sail to the leg at a fixed speed and follow the track. (Not by heading)</a:t>
            </a:r>
          </a:p>
          <a:p>
            <a:r>
              <a:rPr lang="nb-NO" dirty="0"/>
              <a:t>When you reach the end of the leg, press stop, turn the vessel</a:t>
            </a:r>
          </a:p>
          <a:p>
            <a:r>
              <a:rPr lang="nb-NO" dirty="0"/>
              <a:t>Sail back along the leg at the same speed press start</a:t>
            </a:r>
          </a:p>
          <a:p>
            <a:r>
              <a:rPr lang="nb-NO" dirty="0"/>
              <a:t>Press stop when you cross the end </a:t>
            </a:r>
            <a:r>
              <a:rPr lang="nb-NO" dirty="0" err="1"/>
              <a:t>point</a:t>
            </a:r>
            <a:endParaRPr lang="nb-NO" dirty="0"/>
          </a:p>
          <a:p>
            <a:r>
              <a:rPr lang="nb-NO" dirty="0" err="1"/>
              <a:t>Feature</a:t>
            </a:r>
            <a:r>
              <a:rPr lang="nb-NO" dirty="0"/>
              <a:t> in latest softwares,   ‘stop </a:t>
            </a:r>
            <a:r>
              <a:rPr lang="nb-NO" dirty="0" err="1"/>
              <a:t>on</a:t>
            </a:r>
            <a:r>
              <a:rPr lang="nb-NO" dirty="0"/>
              <a:t> GPS’</a:t>
            </a:r>
          </a:p>
          <a:p>
            <a:endParaRPr lang="nb-NO" dirty="0"/>
          </a:p>
          <a:p>
            <a:pPr marL="0" indent="0">
              <a:buNone/>
            </a:pPr>
            <a:endParaRPr lang="nb-NO" dirty="0"/>
          </a:p>
        </p:txBody>
      </p:sp>
      <p:sp>
        <p:nvSpPr>
          <p:cNvPr id="3" name="Subtitle 2"/>
          <p:cNvSpPr>
            <a:spLocks noGrp="1"/>
          </p:cNvSpPr>
          <p:nvPr>
            <p:ph type="subTitle" idx="13"/>
          </p:nvPr>
        </p:nvSpPr>
        <p:spPr/>
        <p:txBody>
          <a:bodyPr>
            <a:normAutofit lnSpcReduction="10000"/>
          </a:bodyPr>
          <a:lstStyle/>
          <a:p>
            <a:r>
              <a:rPr lang="nb-NO" dirty="0"/>
              <a:t>Sea test</a:t>
            </a:r>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29" r="28542"/>
          <a:stretch/>
        </p:blipFill>
        <p:spPr bwMode="auto">
          <a:xfrm>
            <a:off x="4870239" y="1115588"/>
            <a:ext cx="1450418" cy="1715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5508104" y="1779662"/>
            <a:ext cx="333632" cy="448050"/>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292080" y="1347614"/>
            <a:ext cx="267884" cy="461665"/>
          </a:xfrm>
          <a:prstGeom prst="rect">
            <a:avLst/>
          </a:prstGeom>
          <a:noFill/>
        </p:spPr>
        <p:txBody>
          <a:bodyPr wrap="square" rtlCol="0">
            <a:spAutoFit/>
          </a:bodyPr>
          <a:lstStyle/>
          <a:p>
            <a:r>
              <a:rPr lang="nb-NO" dirty="0">
                <a:solidFill>
                  <a:schemeClr val="bg1"/>
                </a:solidFill>
                <a:latin typeface="+mj-lt"/>
              </a:rPr>
              <a:t>B</a:t>
            </a:r>
          </a:p>
        </p:txBody>
      </p:sp>
      <p:sp>
        <p:nvSpPr>
          <p:cNvPr id="8" name="TextBox 7"/>
          <p:cNvSpPr txBox="1"/>
          <p:nvPr/>
        </p:nvSpPr>
        <p:spPr>
          <a:xfrm>
            <a:off x="5796136" y="2124893"/>
            <a:ext cx="267884" cy="461665"/>
          </a:xfrm>
          <a:prstGeom prst="rect">
            <a:avLst/>
          </a:prstGeom>
          <a:noFill/>
        </p:spPr>
        <p:txBody>
          <a:bodyPr wrap="square" rtlCol="0">
            <a:spAutoFit/>
          </a:bodyPr>
          <a:lstStyle/>
          <a:p>
            <a:r>
              <a:rPr lang="nb-NO" dirty="0">
                <a:solidFill>
                  <a:schemeClr val="bg1"/>
                </a:solidFill>
                <a:latin typeface="+mj-lt"/>
              </a:rPr>
              <a:t>A</a:t>
            </a:r>
          </a:p>
        </p:txBody>
      </p:sp>
      <p:pic>
        <p:nvPicPr>
          <p:cNvPr id="10"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264" t="27573" r="30343" b="25938"/>
          <a:stretch/>
        </p:blipFill>
        <p:spPr bwMode="auto">
          <a:xfrm>
            <a:off x="3927883" y="3091775"/>
            <a:ext cx="2752739" cy="1757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EFAF558-740A-48CC-B060-560EEB300F60}"/>
              </a:ext>
            </a:extLst>
          </p:cNvPr>
          <p:cNvSpPr/>
          <p:nvPr/>
        </p:nvSpPr>
        <p:spPr>
          <a:xfrm>
            <a:off x="6804248" y="927781"/>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xtBox 13">
            <a:extLst>
              <a:ext uri="{FF2B5EF4-FFF2-40B4-BE49-F238E27FC236}">
                <a16:creationId xmlns:a16="http://schemas.microsoft.com/office/drawing/2014/main" id="{73E98D66-BC33-45A8-BEBE-1F08363783E4}"/>
              </a:ext>
            </a:extLst>
          </p:cNvPr>
          <p:cNvSpPr txBox="1"/>
          <p:nvPr/>
        </p:nvSpPr>
        <p:spPr>
          <a:xfrm>
            <a:off x="7193280" y="1163528"/>
            <a:ext cx="1673808" cy="400110"/>
          </a:xfrm>
          <a:prstGeom prst="rect">
            <a:avLst/>
          </a:prstGeom>
          <a:noFill/>
        </p:spPr>
        <p:txBody>
          <a:bodyPr wrap="square" rtlCol="0">
            <a:spAutoFit/>
          </a:bodyPr>
          <a:lstStyle/>
          <a:p>
            <a:r>
              <a:rPr lang="nb-NO" sz="2000" dirty="0">
                <a:solidFill>
                  <a:srgbClr val="FFFF00"/>
                </a:solidFill>
                <a:latin typeface="+mj-lt"/>
              </a:rPr>
              <a:t>The </a:t>
            </a:r>
            <a:r>
              <a:rPr lang="nb-NO" sz="2000" dirty="0" err="1">
                <a:solidFill>
                  <a:srgbClr val="FFFF00"/>
                </a:solidFill>
                <a:latin typeface="+mj-lt"/>
              </a:rPr>
              <a:t>Process</a:t>
            </a:r>
            <a:endParaRPr lang="nb-NO" sz="2800" dirty="0">
              <a:solidFill>
                <a:srgbClr val="FFFF00"/>
              </a:solidFill>
              <a:latin typeface="+mj-lt"/>
            </a:endParaRPr>
          </a:p>
        </p:txBody>
      </p:sp>
      <p:sp>
        <p:nvSpPr>
          <p:cNvPr id="15" name="TextBox 14">
            <a:extLst>
              <a:ext uri="{FF2B5EF4-FFF2-40B4-BE49-F238E27FC236}">
                <a16:creationId xmlns:a16="http://schemas.microsoft.com/office/drawing/2014/main" id="{D48CA490-F9AC-44A3-9C9C-8454D2A172CA}"/>
              </a:ext>
            </a:extLst>
          </p:cNvPr>
          <p:cNvSpPr txBox="1"/>
          <p:nvPr/>
        </p:nvSpPr>
        <p:spPr>
          <a:xfrm>
            <a:off x="6833240" y="873775"/>
            <a:ext cx="2109232" cy="400110"/>
          </a:xfrm>
          <a:prstGeom prst="rect">
            <a:avLst/>
          </a:prstGeom>
          <a:noFill/>
        </p:spPr>
        <p:txBody>
          <a:bodyPr wrap="square" rtlCol="0">
            <a:spAutoFit/>
          </a:bodyPr>
          <a:lstStyle/>
          <a:p>
            <a:r>
              <a:rPr lang="nb-NO" sz="2000" dirty="0" err="1">
                <a:solidFill>
                  <a:srgbClr val="FFFF00"/>
                </a:solidFill>
                <a:latin typeface="+mn-lt"/>
              </a:rPr>
              <a:t>Calibration</a:t>
            </a:r>
            <a:r>
              <a:rPr lang="nb-NO" sz="2000" dirty="0">
                <a:solidFill>
                  <a:srgbClr val="FFFF00"/>
                </a:solidFill>
                <a:latin typeface="+mn-lt"/>
              </a:rPr>
              <a:t> </a:t>
            </a:r>
            <a:r>
              <a:rPr lang="nb-NO" sz="2000" dirty="0" err="1">
                <a:solidFill>
                  <a:srgbClr val="FFFF00"/>
                </a:solidFill>
                <a:latin typeface="+mn-lt"/>
              </a:rPr>
              <a:t>on</a:t>
            </a:r>
            <a:r>
              <a:rPr lang="nb-NO" sz="2000" dirty="0">
                <a:solidFill>
                  <a:srgbClr val="FFFF00"/>
                </a:solidFill>
                <a:latin typeface="+mn-lt"/>
              </a:rPr>
              <a:t> DL2</a:t>
            </a:r>
            <a:endParaRPr lang="nb-NO" dirty="0">
              <a:solidFill>
                <a:srgbClr val="FFFF00"/>
              </a:solidFill>
              <a:latin typeface="+mn-lt"/>
            </a:endParaRPr>
          </a:p>
        </p:txBody>
      </p:sp>
    </p:spTree>
    <p:extLst>
      <p:ext uri="{BB962C8B-B14F-4D97-AF65-F5344CB8AC3E}">
        <p14:creationId xmlns:p14="http://schemas.microsoft.com/office/powerpoint/2010/main" val="528964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1F52632-9F4A-4AB8-8B22-C644648D549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9399" y="1887379"/>
            <a:ext cx="4870400" cy="3256121"/>
          </a:xfrm>
          <a:prstGeom prst="rect">
            <a:avLst/>
          </a:prstGeom>
          <a:noFill/>
          <a:ln>
            <a:noFill/>
          </a:ln>
        </p:spPr>
      </p:pic>
      <p:sp>
        <p:nvSpPr>
          <p:cNvPr id="2" name="Content Placeholder 1"/>
          <p:cNvSpPr>
            <a:spLocks noGrp="1"/>
          </p:cNvSpPr>
          <p:nvPr>
            <p:ph idx="1"/>
          </p:nvPr>
        </p:nvSpPr>
        <p:spPr>
          <a:xfrm>
            <a:off x="107504" y="1059583"/>
            <a:ext cx="5472608" cy="1872207"/>
          </a:xfrm>
        </p:spPr>
        <p:txBody>
          <a:bodyPr>
            <a:normAutofit/>
          </a:bodyPr>
          <a:lstStyle/>
          <a:p>
            <a:r>
              <a:rPr lang="nb-NO" sz="1800" dirty="0"/>
              <a:t>The table will show </a:t>
            </a:r>
            <a:r>
              <a:rPr lang="nb-NO" sz="1800" dirty="0" err="1"/>
              <a:t>the</a:t>
            </a:r>
            <a:r>
              <a:rPr lang="nb-NO" sz="1800" dirty="0"/>
              <a:t> results</a:t>
            </a:r>
          </a:p>
          <a:p>
            <a:pPr lvl="1"/>
            <a:r>
              <a:rPr lang="nb-NO" sz="1600" dirty="0" err="1"/>
              <a:t>Check</a:t>
            </a:r>
            <a:r>
              <a:rPr lang="nb-NO" sz="1600" dirty="0"/>
              <a:t> </a:t>
            </a:r>
            <a:r>
              <a:rPr lang="nb-NO" sz="1600" dirty="0" err="1"/>
              <a:t>the</a:t>
            </a:r>
            <a:r>
              <a:rPr lang="nb-NO" sz="1600" dirty="0"/>
              <a:t> GPS </a:t>
            </a:r>
            <a:r>
              <a:rPr lang="nb-NO" sz="1600" dirty="0" err="1"/>
              <a:t>avg</a:t>
            </a:r>
            <a:r>
              <a:rPr lang="nb-NO" sz="1600" dirty="0"/>
              <a:t> speed </a:t>
            </a:r>
            <a:r>
              <a:rPr lang="nb-NO" sz="1600" dirty="0" err="1"/>
              <a:t>vs</a:t>
            </a:r>
            <a:r>
              <a:rPr lang="nb-NO" sz="1600" dirty="0"/>
              <a:t> </a:t>
            </a:r>
            <a:r>
              <a:rPr lang="nb-NO" sz="1600" dirty="0" err="1"/>
              <a:t>the</a:t>
            </a:r>
            <a:r>
              <a:rPr lang="nb-NO" sz="1600" dirty="0"/>
              <a:t> </a:t>
            </a:r>
            <a:r>
              <a:rPr lang="nb-NO" sz="1600" dirty="0" err="1"/>
              <a:t>calul</a:t>
            </a:r>
            <a:r>
              <a:rPr lang="nb-NO" sz="1600" dirty="0"/>
              <a:t> real speed, </a:t>
            </a:r>
            <a:r>
              <a:rPr lang="nb-NO" sz="1600" dirty="0" err="1"/>
              <a:t>these</a:t>
            </a:r>
            <a:r>
              <a:rPr lang="nb-NO" sz="1600" dirty="0"/>
              <a:t> </a:t>
            </a:r>
            <a:r>
              <a:rPr lang="nb-NO" sz="1600" dirty="0" err="1"/>
              <a:t>should</a:t>
            </a:r>
            <a:r>
              <a:rPr lang="nb-NO" sz="1600" dirty="0"/>
              <a:t> be </a:t>
            </a:r>
            <a:r>
              <a:rPr lang="nb-NO" sz="1600" dirty="0" err="1"/>
              <a:t>within</a:t>
            </a:r>
            <a:r>
              <a:rPr lang="nb-NO" sz="1600" dirty="0"/>
              <a:t> 0.2 </a:t>
            </a:r>
            <a:r>
              <a:rPr lang="nb-NO" sz="1600" dirty="0" err="1"/>
              <a:t>of</a:t>
            </a:r>
            <a:r>
              <a:rPr lang="nb-NO" sz="1600" dirty="0"/>
              <a:t> </a:t>
            </a:r>
            <a:r>
              <a:rPr lang="nb-NO" sz="1600" dirty="0" err="1"/>
              <a:t>each</a:t>
            </a:r>
            <a:r>
              <a:rPr lang="nb-NO" sz="1600" dirty="0"/>
              <a:t> </a:t>
            </a:r>
            <a:r>
              <a:rPr lang="nb-NO" sz="1600" dirty="0" err="1"/>
              <a:t>other</a:t>
            </a:r>
            <a:endParaRPr lang="nb-NO" sz="1600" dirty="0"/>
          </a:p>
          <a:p>
            <a:r>
              <a:rPr lang="nb-NO" sz="1800" dirty="0"/>
              <a:t>To check other speeds or to perform accuracy test redo a calibration leg , but do not save the results. </a:t>
            </a:r>
          </a:p>
          <a:p>
            <a:pPr marL="0" indent="0">
              <a:buNone/>
            </a:pPr>
            <a:endParaRPr lang="nb-NO" dirty="0"/>
          </a:p>
        </p:txBody>
      </p:sp>
      <p:sp>
        <p:nvSpPr>
          <p:cNvPr id="3" name="Subtitle 2"/>
          <p:cNvSpPr>
            <a:spLocks noGrp="1"/>
          </p:cNvSpPr>
          <p:nvPr>
            <p:ph type="subTitle" idx="13"/>
          </p:nvPr>
        </p:nvSpPr>
        <p:spPr>
          <a:xfrm>
            <a:off x="1043608" y="584655"/>
            <a:ext cx="4752528" cy="576064"/>
          </a:xfrm>
        </p:spPr>
        <p:txBody>
          <a:bodyPr>
            <a:normAutofit lnSpcReduction="10000"/>
          </a:bodyPr>
          <a:lstStyle/>
          <a:p>
            <a:r>
              <a:rPr lang="nb-NO" dirty="0"/>
              <a:t>The </a:t>
            </a:r>
            <a:r>
              <a:rPr lang="nb-NO" dirty="0" err="1"/>
              <a:t>process</a:t>
            </a:r>
            <a:r>
              <a:rPr lang="nb-NO" dirty="0"/>
              <a:t> </a:t>
            </a:r>
            <a:r>
              <a:rPr lang="nb-NO" dirty="0" err="1"/>
              <a:t>of</a:t>
            </a:r>
            <a:r>
              <a:rPr lang="nb-NO" dirty="0"/>
              <a:t> </a:t>
            </a:r>
            <a:r>
              <a:rPr lang="nb-NO" dirty="0" err="1"/>
              <a:t>sea</a:t>
            </a:r>
            <a:r>
              <a:rPr lang="nb-NO" dirty="0"/>
              <a:t> test</a:t>
            </a:r>
          </a:p>
        </p:txBody>
      </p:sp>
      <p:sp>
        <p:nvSpPr>
          <p:cNvPr id="8" name="Content Placeholder 1">
            <a:extLst>
              <a:ext uri="{FF2B5EF4-FFF2-40B4-BE49-F238E27FC236}">
                <a16:creationId xmlns:a16="http://schemas.microsoft.com/office/drawing/2014/main" id="{737445F5-CA72-4B50-9D63-E9C36CA975D3}"/>
              </a:ext>
            </a:extLst>
          </p:cNvPr>
          <p:cNvSpPr txBox="1">
            <a:spLocks/>
          </p:cNvSpPr>
          <p:nvPr/>
        </p:nvSpPr>
        <p:spPr>
          <a:xfrm>
            <a:off x="107503" y="2448787"/>
            <a:ext cx="4250255" cy="12944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FFFF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FFF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FFFF0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nb-NO" sz="1800" dirty="0"/>
              <a:t>For a single leg test, it </a:t>
            </a:r>
            <a:r>
              <a:rPr lang="nb-NO" sz="1800" dirty="0" err="1"/>
              <a:t>should</a:t>
            </a:r>
            <a:r>
              <a:rPr lang="nb-NO" sz="1800" dirty="0"/>
              <a:t> be </a:t>
            </a:r>
            <a:r>
              <a:rPr lang="nb-NO" sz="1800" dirty="0" err="1"/>
              <a:t>sufficient</a:t>
            </a:r>
            <a:r>
              <a:rPr lang="nb-NO" sz="1800" dirty="0"/>
              <a:t> to </a:t>
            </a:r>
            <a:r>
              <a:rPr lang="nb-NO" sz="1800" dirty="0" err="1"/>
              <a:t>check</a:t>
            </a:r>
            <a:r>
              <a:rPr lang="nb-NO" sz="1800" dirty="0"/>
              <a:t> </a:t>
            </a:r>
            <a:r>
              <a:rPr lang="nb-NO" sz="1800" dirty="0" err="1"/>
              <a:t>the</a:t>
            </a:r>
            <a:r>
              <a:rPr lang="nb-NO" sz="1800" dirty="0"/>
              <a:t> SOG </a:t>
            </a:r>
            <a:r>
              <a:rPr lang="nb-NO" sz="1800" dirty="0" err="1"/>
              <a:t>value</a:t>
            </a:r>
            <a:r>
              <a:rPr lang="nb-NO" sz="1800" dirty="0"/>
              <a:t> </a:t>
            </a:r>
            <a:r>
              <a:rPr lang="nb-NO" sz="1800" dirty="0" err="1"/>
              <a:t>against</a:t>
            </a:r>
            <a:r>
              <a:rPr lang="nb-NO" sz="1800" dirty="0"/>
              <a:t> </a:t>
            </a:r>
            <a:r>
              <a:rPr lang="nb-NO" sz="1800" dirty="0" err="1"/>
              <a:t>the</a:t>
            </a:r>
            <a:r>
              <a:rPr lang="nb-NO" sz="1800" dirty="0"/>
              <a:t> real </a:t>
            </a:r>
            <a:r>
              <a:rPr lang="nb-NO" sz="1800" dirty="0" err="1"/>
              <a:t>distance</a:t>
            </a:r>
            <a:endParaRPr lang="nb-NO" sz="1800" dirty="0"/>
          </a:p>
          <a:p>
            <a:pPr fontAlgn="auto">
              <a:spcAft>
                <a:spcPts val="0"/>
              </a:spcAft>
            </a:pPr>
            <a:endParaRPr lang="nb-NO" dirty="0"/>
          </a:p>
          <a:p>
            <a:pPr marL="0" indent="0" fontAlgn="auto">
              <a:spcAft>
                <a:spcPts val="0"/>
              </a:spcAft>
              <a:buFont typeface="Arial" pitchFamily="34" charset="0"/>
              <a:buNone/>
            </a:pPr>
            <a:endParaRPr lang="nb-NO" dirty="0"/>
          </a:p>
        </p:txBody>
      </p:sp>
      <p:sp>
        <p:nvSpPr>
          <p:cNvPr id="10" name="Rectangle 9">
            <a:extLst>
              <a:ext uri="{FF2B5EF4-FFF2-40B4-BE49-F238E27FC236}">
                <a16:creationId xmlns:a16="http://schemas.microsoft.com/office/drawing/2014/main" id="{E7728AA7-852F-4BA2-8DD1-7412B7A50797}"/>
              </a:ext>
            </a:extLst>
          </p:cNvPr>
          <p:cNvSpPr/>
          <p:nvPr/>
        </p:nvSpPr>
        <p:spPr>
          <a:xfrm>
            <a:off x="6804248" y="927781"/>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xtBox 10">
            <a:extLst>
              <a:ext uri="{FF2B5EF4-FFF2-40B4-BE49-F238E27FC236}">
                <a16:creationId xmlns:a16="http://schemas.microsoft.com/office/drawing/2014/main" id="{516B2034-6CED-4F2D-8B65-E0341B7D7A03}"/>
              </a:ext>
            </a:extLst>
          </p:cNvPr>
          <p:cNvSpPr txBox="1"/>
          <p:nvPr/>
        </p:nvSpPr>
        <p:spPr>
          <a:xfrm>
            <a:off x="7193280" y="1163528"/>
            <a:ext cx="1673808" cy="400110"/>
          </a:xfrm>
          <a:prstGeom prst="rect">
            <a:avLst/>
          </a:prstGeom>
          <a:noFill/>
        </p:spPr>
        <p:txBody>
          <a:bodyPr wrap="square" rtlCol="0">
            <a:spAutoFit/>
          </a:bodyPr>
          <a:lstStyle/>
          <a:p>
            <a:r>
              <a:rPr lang="nb-NO" sz="2000" dirty="0">
                <a:solidFill>
                  <a:srgbClr val="FFFF00"/>
                </a:solidFill>
                <a:latin typeface="+mj-lt"/>
              </a:rPr>
              <a:t>The </a:t>
            </a:r>
            <a:r>
              <a:rPr lang="nb-NO" sz="2000" dirty="0" err="1">
                <a:solidFill>
                  <a:srgbClr val="FFFF00"/>
                </a:solidFill>
                <a:latin typeface="+mj-lt"/>
              </a:rPr>
              <a:t>Process</a:t>
            </a:r>
            <a:endParaRPr lang="nb-NO" sz="2800" dirty="0">
              <a:solidFill>
                <a:srgbClr val="FFFF00"/>
              </a:solidFill>
              <a:latin typeface="+mj-lt"/>
            </a:endParaRPr>
          </a:p>
        </p:txBody>
      </p:sp>
      <p:sp>
        <p:nvSpPr>
          <p:cNvPr id="12" name="TextBox 11">
            <a:extLst>
              <a:ext uri="{FF2B5EF4-FFF2-40B4-BE49-F238E27FC236}">
                <a16:creationId xmlns:a16="http://schemas.microsoft.com/office/drawing/2014/main" id="{AA49EB4F-EC43-47E6-A504-A427A7B31365}"/>
              </a:ext>
            </a:extLst>
          </p:cNvPr>
          <p:cNvSpPr txBox="1"/>
          <p:nvPr/>
        </p:nvSpPr>
        <p:spPr>
          <a:xfrm>
            <a:off x="6833240" y="873775"/>
            <a:ext cx="2109232" cy="400110"/>
          </a:xfrm>
          <a:prstGeom prst="rect">
            <a:avLst/>
          </a:prstGeom>
          <a:noFill/>
        </p:spPr>
        <p:txBody>
          <a:bodyPr wrap="square" rtlCol="0">
            <a:spAutoFit/>
          </a:bodyPr>
          <a:lstStyle/>
          <a:p>
            <a:r>
              <a:rPr lang="nb-NO" sz="2000" dirty="0" err="1">
                <a:solidFill>
                  <a:srgbClr val="FFFF00"/>
                </a:solidFill>
                <a:latin typeface="+mn-lt"/>
              </a:rPr>
              <a:t>Calibration</a:t>
            </a:r>
            <a:r>
              <a:rPr lang="nb-NO" sz="2000" dirty="0">
                <a:solidFill>
                  <a:srgbClr val="FFFF00"/>
                </a:solidFill>
                <a:latin typeface="+mn-lt"/>
              </a:rPr>
              <a:t> </a:t>
            </a:r>
            <a:r>
              <a:rPr lang="nb-NO" sz="2000" dirty="0" err="1">
                <a:solidFill>
                  <a:srgbClr val="FFFF00"/>
                </a:solidFill>
                <a:latin typeface="+mn-lt"/>
              </a:rPr>
              <a:t>on</a:t>
            </a:r>
            <a:r>
              <a:rPr lang="nb-NO" sz="2000" dirty="0">
                <a:solidFill>
                  <a:srgbClr val="FFFF00"/>
                </a:solidFill>
                <a:latin typeface="+mn-lt"/>
              </a:rPr>
              <a:t> DL2</a:t>
            </a:r>
            <a:endParaRPr lang="nb-NO" dirty="0">
              <a:solidFill>
                <a:srgbClr val="FFFF00"/>
              </a:solidFill>
              <a:latin typeface="+mn-lt"/>
            </a:endParaRPr>
          </a:p>
        </p:txBody>
      </p:sp>
      <p:pic>
        <p:nvPicPr>
          <p:cNvPr id="4" name="Picture 3">
            <a:extLst>
              <a:ext uri="{FF2B5EF4-FFF2-40B4-BE49-F238E27FC236}">
                <a16:creationId xmlns:a16="http://schemas.microsoft.com/office/drawing/2014/main" id="{A6EB8407-06DA-4381-B12C-9C55954D02FB}"/>
              </a:ext>
            </a:extLst>
          </p:cNvPr>
          <p:cNvPicPr>
            <a:picLocks noChangeAspect="1"/>
          </p:cNvPicPr>
          <p:nvPr/>
        </p:nvPicPr>
        <p:blipFill>
          <a:blip r:embed="rId4"/>
          <a:stretch>
            <a:fillRect/>
          </a:stretch>
        </p:blipFill>
        <p:spPr>
          <a:xfrm>
            <a:off x="323528" y="3372826"/>
            <a:ext cx="2880320" cy="1700228"/>
          </a:xfrm>
          <a:prstGeom prst="rect">
            <a:avLst/>
          </a:prstGeom>
        </p:spPr>
      </p:pic>
    </p:spTree>
    <p:extLst>
      <p:ext uri="{BB962C8B-B14F-4D97-AF65-F5344CB8AC3E}">
        <p14:creationId xmlns:p14="http://schemas.microsoft.com/office/powerpoint/2010/main" val="3887614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1059583"/>
            <a:ext cx="6480720" cy="1202231"/>
          </a:xfrm>
        </p:spPr>
        <p:txBody>
          <a:bodyPr>
            <a:normAutofit/>
          </a:bodyPr>
          <a:lstStyle/>
          <a:p>
            <a:r>
              <a:rPr lang="nb-NO" sz="2000" dirty="0" err="1"/>
              <a:t>Many</a:t>
            </a:r>
            <a:r>
              <a:rPr lang="nb-NO" sz="2000" dirty="0"/>
              <a:t> cruise </a:t>
            </a:r>
            <a:r>
              <a:rPr lang="nb-NO" sz="2000" dirty="0" err="1"/>
              <a:t>vessels</a:t>
            </a:r>
            <a:r>
              <a:rPr lang="nb-NO" sz="2000" dirty="0"/>
              <a:t> run 2 systems in </a:t>
            </a:r>
            <a:r>
              <a:rPr lang="nb-NO" sz="2000" dirty="0" err="1"/>
              <a:t>parallel</a:t>
            </a:r>
            <a:r>
              <a:rPr lang="nb-NO" sz="2000" dirty="0"/>
              <a:t>, it is </a:t>
            </a:r>
            <a:r>
              <a:rPr lang="nb-NO" sz="2000" dirty="0" err="1"/>
              <a:t>possible</a:t>
            </a:r>
            <a:r>
              <a:rPr lang="nb-NO" sz="2000" dirty="0"/>
              <a:t> to </a:t>
            </a:r>
            <a:r>
              <a:rPr lang="nb-NO" sz="2000" dirty="0" err="1"/>
              <a:t>calibrate</a:t>
            </a:r>
            <a:r>
              <a:rPr lang="nb-NO" sz="2000" dirty="0"/>
              <a:t> </a:t>
            </a:r>
            <a:r>
              <a:rPr lang="nb-NO" sz="2000" dirty="0" err="1"/>
              <a:t>both</a:t>
            </a:r>
            <a:r>
              <a:rPr lang="nb-NO" sz="2000" dirty="0"/>
              <a:t> systems at </a:t>
            </a:r>
            <a:r>
              <a:rPr lang="nb-NO" sz="2000" dirty="0" err="1"/>
              <a:t>the</a:t>
            </a:r>
            <a:r>
              <a:rPr lang="nb-NO" sz="2000" dirty="0"/>
              <a:t> same </a:t>
            </a:r>
            <a:r>
              <a:rPr lang="nb-NO" sz="2000" dirty="0" err="1"/>
              <a:t>legs</a:t>
            </a:r>
            <a:r>
              <a:rPr lang="nb-NO" sz="2000" dirty="0"/>
              <a:t> </a:t>
            </a:r>
          </a:p>
          <a:p>
            <a:r>
              <a:rPr lang="nb-NO" sz="2000" dirty="0" err="1"/>
              <a:t>Put</a:t>
            </a:r>
            <a:r>
              <a:rPr lang="nb-NO" sz="2000" dirty="0"/>
              <a:t> </a:t>
            </a:r>
            <a:r>
              <a:rPr lang="nb-NO" sz="2000" dirty="0" err="1"/>
              <a:t>the</a:t>
            </a:r>
            <a:r>
              <a:rPr lang="nb-NO" sz="2000" dirty="0"/>
              <a:t> 2 lines </a:t>
            </a:r>
            <a:r>
              <a:rPr lang="nb-NO" sz="2000" dirty="0" err="1"/>
              <a:t>after</a:t>
            </a:r>
            <a:r>
              <a:rPr lang="nb-NO" sz="2000" dirty="0"/>
              <a:t> </a:t>
            </a:r>
            <a:r>
              <a:rPr lang="nb-NO" sz="2000" dirty="0" err="1"/>
              <a:t>each</a:t>
            </a:r>
            <a:r>
              <a:rPr lang="nb-NO" sz="2000" dirty="0"/>
              <a:t> </a:t>
            </a:r>
            <a:r>
              <a:rPr lang="nb-NO" sz="2000" dirty="0" err="1"/>
              <a:t>other</a:t>
            </a:r>
            <a:endParaRPr lang="nb-NO" sz="2000" dirty="0"/>
          </a:p>
        </p:txBody>
      </p:sp>
      <p:sp>
        <p:nvSpPr>
          <p:cNvPr id="3" name="Subtitle 2"/>
          <p:cNvSpPr>
            <a:spLocks noGrp="1"/>
          </p:cNvSpPr>
          <p:nvPr>
            <p:ph type="subTitle" idx="13"/>
          </p:nvPr>
        </p:nvSpPr>
        <p:spPr>
          <a:xfrm>
            <a:off x="1043608" y="584655"/>
            <a:ext cx="4752528" cy="576064"/>
          </a:xfrm>
        </p:spPr>
        <p:txBody>
          <a:bodyPr>
            <a:normAutofit lnSpcReduction="10000"/>
          </a:bodyPr>
          <a:lstStyle/>
          <a:p>
            <a:r>
              <a:rPr lang="nb-NO" dirty="0" err="1"/>
              <a:t>Parallel</a:t>
            </a:r>
            <a:r>
              <a:rPr lang="nb-NO" dirty="0"/>
              <a:t> systems</a:t>
            </a:r>
          </a:p>
        </p:txBody>
      </p:sp>
      <p:sp>
        <p:nvSpPr>
          <p:cNvPr id="8" name="Content Placeholder 1">
            <a:extLst>
              <a:ext uri="{FF2B5EF4-FFF2-40B4-BE49-F238E27FC236}">
                <a16:creationId xmlns:a16="http://schemas.microsoft.com/office/drawing/2014/main" id="{737445F5-CA72-4B50-9D63-E9C36CA975D3}"/>
              </a:ext>
            </a:extLst>
          </p:cNvPr>
          <p:cNvSpPr txBox="1">
            <a:spLocks/>
          </p:cNvSpPr>
          <p:nvPr/>
        </p:nvSpPr>
        <p:spPr>
          <a:xfrm>
            <a:off x="48065" y="2644629"/>
            <a:ext cx="4240088" cy="12944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FFFF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FFF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FFFF0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endParaRPr lang="nb-NO" dirty="0"/>
          </a:p>
          <a:p>
            <a:pPr marL="0" indent="0" fontAlgn="auto">
              <a:spcAft>
                <a:spcPts val="0"/>
              </a:spcAft>
              <a:buFont typeface="Arial" pitchFamily="34" charset="0"/>
              <a:buNone/>
            </a:pPr>
            <a:endParaRPr lang="nb-NO" dirty="0"/>
          </a:p>
        </p:txBody>
      </p:sp>
      <p:sp>
        <p:nvSpPr>
          <p:cNvPr id="9" name="Rectangle 8">
            <a:extLst>
              <a:ext uri="{FF2B5EF4-FFF2-40B4-BE49-F238E27FC236}">
                <a16:creationId xmlns:a16="http://schemas.microsoft.com/office/drawing/2014/main" id="{112F4938-0021-4439-8440-B23BF31387FA}"/>
              </a:ext>
            </a:extLst>
          </p:cNvPr>
          <p:cNvSpPr/>
          <p:nvPr/>
        </p:nvSpPr>
        <p:spPr>
          <a:xfrm>
            <a:off x="6804248" y="927781"/>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Box 9">
            <a:extLst>
              <a:ext uri="{FF2B5EF4-FFF2-40B4-BE49-F238E27FC236}">
                <a16:creationId xmlns:a16="http://schemas.microsoft.com/office/drawing/2014/main" id="{7051A2D1-99BC-4462-8D5F-3F9804DE654C}"/>
              </a:ext>
            </a:extLst>
          </p:cNvPr>
          <p:cNvSpPr txBox="1"/>
          <p:nvPr/>
        </p:nvSpPr>
        <p:spPr>
          <a:xfrm>
            <a:off x="7193280" y="1163528"/>
            <a:ext cx="1673808" cy="400110"/>
          </a:xfrm>
          <a:prstGeom prst="rect">
            <a:avLst/>
          </a:prstGeom>
          <a:noFill/>
        </p:spPr>
        <p:txBody>
          <a:bodyPr wrap="square" rtlCol="0">
            <a:spAutoFit/>
          </a:bodyPr>
          <a:lstStyle/>
          <a:p>
            <a:r>
              <a:rPr lang="nb-NO" sz="2000" dirty="0">
                <a:solidFill>
                  <a:srgbClr val="FFFF00"/>
                </a:solidFill>
                <a:latin typeface="+mj-lt"/>
              </a:rPr>
              <a:t>The </a:t>
            </a:r>
            <a:r>
              <a:rPr lang="nb-NO" sz="2000" dirty="0" err="1">
                <a:solidFill>
                  <a:srgbClr val="FFFF00"/>
                </a:solidFill>
                <a:latin typeface="+mj-lt"/>
              </a:rPr>
              <a:t>Process</a:t>
            </a:r>
            <a:endParaRPr lang="nb-NO" sz="2800" dirty="0">
              <a:solidFill>
                <a:srgbClr val="FFFF00"/>
              </a:solidFill>
              <a:latin typeface="+mj-lt"/>
            </a:endParaRPr>
          </a:p>
        </p:txBody>
      </p:sp>
      <p:sp>
        <p:nvSpPr>
          <p:cNvPr id="11" name="TextBox 10">
            <a:extLst>
              <a:ext uri="{FF2B5EF4-FFF2-40B4-BE49-F238E27FC236}">
                <a16:creationId xmlns:a16="http://schemas.microsoft.com/office/drawing/2014/main" id="{8324C329-5207-43D1-81F4-D7142D4A07C5}"/>
              </a:ext>
            </a:extLst>
          </p:cNvPr>
          <p:cNvSpPr txBox="1"/>
          <p:nvPr/>
        </p:nvSpPr>
        <p:spPr>
          <a:xfrm>
            <a:off x="6833240" y="873775"/>
            <a:ext cx="2109232" cy="400110"/>
          </a:xfrm>
          <a:prstGeom prst="rect">
            <a:avLst/>
          </a:prstGeom>
          <a:noFill/>
        </p:spPr>
        <p:txBody>
          <a:bodyPr wrap="square" rtlCol="0">
            <a:spAutoFit/>
          </a:bodyPr>
          <a:lstStyle/>
          <a:p>
            <a:r>
              <a:rPr lang="nb-NO" sz="2000" dirty="0" err="1">
                <a:solidFill>
                  <a:srgbClr val="FFFF00"/>
                </a:solidFill>
                <a:latin typeface="+mn-lt"/>
              </a:rPr>
              <a:t>Calibration</a:t>
            </a:r>
            <a:r>
              <a:rPr lang="nb-NO" sz="2000" dirty="0">
                <a:solidFill>
                  <a:srgbClr val="FFFF00"/>
                </a:solidFill>
                <a:latin typeface="+mn-lt"/>
              </a:rPr>
              <a:t> </a:t>
            </a:r>
            <a:r>
              <a:rPr lang="nb-NO" sz="2000" dirty="0" err="1">
                <a:solidFill>
                  <a:srgbClr val="FFFF00"/>
                </a:solidFill>
                <a:latin typeface="+mn-lt"/>
              </a:rPr>
              <a:t>on</a:t>
            </a:r>
            <a:r>
              <a:rPr lang="nb-NO" sz="2000" dirty="0">
                <a:solidFill>
                  <a:srgbClr val="FFFF00"/>
                </a:solidFill>
                <a:latin typeface="+mn-lt"/>
              </a:rPr>
              <a:t> DL2</a:t>
            </a:r>
            <a:endParaRPr lang="nb-NO" dirty="0">
              <a:solidFill>
                <a:srgbClr val="FFFF00"/>
              </a:solidFill>
              <a:latin typeface="+mn-lt"/>
            </a:endParaRPr>
          </a:p>
        </p:txBody>
      </p:sp>
      <p:pic>
        <p:nvPicPr>
          <p:cNvPr id="4" name="Picture 3">
            <a:extLst>
              <a:ext uri="{FF2B5EF4-FFF2-40B4-BE49-F238E27FC236}">
                <a16:creationId xmlns:a16="http://schemas.microsoft.com/office/drawing/2014/main" id="{01BF3EFD-EC1F-4BB9-8AA6-8C50D627B086}"/>
              </a:ext>
            </a:extLst>
          </p:cNvPr>
          <p:cNvPicPr>
            <a:picLocks noChangeAspect="1"/>
          </p:cNvPicPr>
          <p:nvPr/>
        </p:nvPicPr>
        <p:blipFill>
          <a:blip r:embed="rId3"/>
          <a:stretch>
            <a:fillRect/>
          </a:stretch>
        </p:blipFill>
        <p:spPr>
          <a:xfrm>
            <a:off x="5695379" y="1635647"/>
            <a:ext cx="3448621" cy="1376530"/>
          </a:xfrm>
          <a:prstGeom prst="rect">
            <a:avLst/>
          </a:prstGeom>
        </p:spPr>
      </p:pic>
      <p:pic>
        <p:nvPicPr>
          <p:cNvPr id="5" name="Picture 4">
            <a:extLst>
              <a:ext uri="{FF2B5EF4-FFF2-40B4-BE49-F238E27FC236}">
                <a16:creationId xmlns:a16="http://schemas.microsoft.com/office/drawing/2014/main" id="{10A4E846-6B4D-40D0-8EC9-6269D66DD073}"/>
              </a:ext>
            </a:extLst>
          </p:cNvPr>
          <p:cNvPicPr>
            <a:picLocks noChangeAspect="1"/>
          </p:cNvPicPr>
          <p:nvPr/>
        </p:nvPicPr>
        <p:blipFill rotWithShape="1">
          <a:blip r:embed="rId4"/>
          <a:srcRect l="21664" t="32828" r="25033"/>
          <a:stretch/>
        </p:blipFill>
        <p:spPr>
          <a:xfrm>
            <a:off x="3635896" y="2339796"/>
            <a:ext cx="2304256" cy="2626270"/>
          </a:xfrm>
          <a:prstGeom prst="rect">
            <a:avLst/>
          </a:prstGeom>
        </p:spPr>
      </p:pic>
      <p:cxnSp>
        <p:nvCxnSpPr>
          <p:cNvPr id="13" name="Straight Connector 12">
            <a:extLst>
              <a:ext uri="{FF2B5EF4-FFF2-40B4-BE49-F238E27FC236}">
                <a16:creationId xmlns:a16="http://schemas.microsoft.com/office/drawing/2014/main" id="{E4523003-4FD3-4706-A46D-2ECAE1D490C7}"/>
              </a:ext>
            </a:extLst>
          </p:cNvPr>
          <p:cNvCxnSpPr/>
          <p:nvPr/>
        </p:nvCxnSpPr>
        <p:spPr>
          <a:xfrm flipH="1">
            <a:off x="4716016" y="3487105"/>
            <a:ext cx="360040" cy="184559"/>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D82AF564-B9CF-4DB4-82F2-A09F84600C04}"/>
              </a:ext>
            </a:extLst>
          </p:cNvPr>
          <p:cNvCxnSpPr/>
          <p:nvPr/>
        </p:nvCxnSpPr>
        <p:spPr>
          <a:xfrm flipH="1">
            <a:off x="4631726" y="3356694"/>
            <a:ext cx="360040" cy="184559"/>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C2D85DD7-309C-4D53-B0EF-4D7827ADBBD2}"/>
              </a:ext>
            </a:extLst>
          </p:cNvPr>
          <p:cNvSpPr txBox="1"/>
          <p:nvPr/>
        </p:nvSpPr>
        <p:spPr>
          <a:xfrm rot="19720443">
            <a:off x="3996008" y="3281522"/>
            <a:ext cx="1875771" cy="307777"/>
          </a:xfrm>
          <a:prstGeom prst="rect">
            <a:avLst/>
          </a:prstGeom>
          <a:noFill/>
        </p:spPr>
        <p:txBody>
          <a:bodyPr wrap="square" rtlCol="0">
            <a:spAutoFit/>
          </a:bodyPr>
          <a:lstStyle/>
          <a:p>
            <a:r>
              <a:rPr lang="en-US" sz="1400" b="1" dirty="0">
                <a:solidFill>
                  <a:schemeClr val="bg1"/>
                </a:solidFill>
              </a:rPr>
              <a:t>Change system here</a:t>
            </a:r>
            <a:endParaRPr lang="en-GB" sz="1400" b="1" dirty="0">
              <a:solidFill>
                <a:schemeClr val="bg1"/>
              </a:solidFill>
            </a:endParaRPr>
          </a:p>
        </p:txBody>
      </p:sp>
      <p:sp>
        <p:nvSpPr>
          <p:cNvPr id="17" name="TextBox 16">
            <a:extLst>
              <a:ext uri="{FF2B5EF4-FFF2-40B4-BE49-F238E27FC236}">
                <a16:creationId xmlns:a16="http://schemas.microsoft.com/office/drawing/2014/main" id="{C98B226D-D36F-4EEB-A889-94BEA5DD2A28}"/>
              </a:ext>
            </a:extLst>
          </p:cNvPr>
          <p:cNvSpPr txBox="1"/>
          <p:nvPr/>
        </p:nvSpPr>
        <p:spPr>
          <a:xfrm rot="3473107">
            <a:off x="4735684" y="3785142"/>
            <a:ext cx="881343" cy="307777"/>
          </a:xfrm>
          <a:prstGeom prst="rect">
            <a:avLst/>
          </a:prstGeom>
          <a:noFill/>
        </p:spPr>
        <p:txBody>
          <a:bodyPr wrap="square" rtlCol="0">
            <a:spAutoFit/>
          </a:bodyPr>
          <a:lstStyle/>
          <a:p>
            <a:r>
              <a:rPr lang="en-US" sz="1400" b="1" dirty="0">
                <a:solidFill>
                  <a:schemeClr val="bg1"/>
                </a:solidFill>
              </a:rPr>
              <a:t>System 1</a:t>
            </a:r>
            <a:endParaRPr lang="en-GB" sz="1400" b="1" dirty="0">
              <a:solidFill>
                <a:schemeClr val="bg1"/>
              </a:solidFill>
            </a:endParaRPr>
          </a:p>
        </p:txBody>
      </p:sp>
      <p:sp>
        <p:nvSpPr>
          <p:cNvPr id="18" name="TextBox 17">
            <a:extLst>
              <a:ext uri="{FF2B5EF4-FFF2-40B4-BE49-F238E27FC236}">
                <a16:creationId xmlns:a16="http://schemas.microsoft.com/office/drawing/2014/main" id="{35B06A28-C475-4B34-8078-9359D92BD988}"/>
              </a:ext>
            </a:extLst>
          </p:cNvPr>
          <p:cNvSpPr txBox="1"/>
          <p:nvPr/>
        </p:nvSpPr>
        <p:spPr>
          <a:xfrm rot="3473107">
            <a:off x="4212090" y="2834410"/>
            <a:ext cx="881343" cy="307777"/>
          </a:xfrm>
          <a:prstGeom prst="rect">
            <a:avLst/>
          </a:prstGeom>
          <a:noFill/>
        </p:spPr>
        <p:txBody>
          <a:bodyPr wrap="square" rtlCol="0">
            <a:spAutoFit/>
          </a:bodyPr>
          <a:lstStyle/>
          <a:p>
            <a:r>
              <a:rPr lang="en-US" sz="1400" b="1" dirty="0">
                <a:solidFill>
                  <a:schemeClr val="bg1"/>
                </a:solidFill>
              </a:rPr>
              <a:t>System 2</a:t>
            </a:r>
            <a:endParaRPr lang="en-GB" sz="1400" b="1" dirty="0">
              <a:solidFill>
                <a:schemeClr val="bg1"/>
              </a:solidFill>
            </a:endParaRPr>
          </a:p>
        </p:txBody>
      </p:sp>
      <p:sp>
        <p:nvSpPr>
          <p:cNvPr id="19" name="Content Placeholder 1">
            <a:extLst>
              <a:ext uri="{FF2B5EF4-FFF2-40B4-BE49-F238E27FC236}">
                <a16:creationId xmlns:a16="http://schemas.microsoft.com/office/drawing/2014/main" id="{6938FED4-B5B3-4706-AADB-1869B80B2073}"/>
              </a:ext>
            </a:extLst>
          </p:cNvPr>
          <p:cNvSpPr txBox="1">
            <a:spLocks/>
          </p:cNvSpPr>
          <p:nvPr/>
        </p:nvSpPr>
        <p:spPr>
          <a:xfrm>
            <a:off x="107504" y="2166299"/>
            <a:ext cx="3451428" cy="2799767"/>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rgbClr val="FFFF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FFF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FFFF0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nb-NO" sz="2000" dirty="0" err="1"/>
              <a:t>When</a:t>
            </a:r>
            <a:r>
              <a:rPr lang="nb-NO" sz="2000" dirty="0"/>
              <a:t> </a:t>
            </a:r>
            <a:r>
              <a:rPr lang="nb-NO" sz="2000" dirty="0" err="1"/>
              <a:t>you</a:t>
            </a:r>
            <a:r>
              <a:rPr lang="nb-NO" sz="2000" dirty="0"/>
              <a:t> </a:t>
            </a:r>
            <a:r>
              <a:rPr lang="nb-NO" sz="2000" dirty="0" err="1"/>
              <a:t>reach</a:t>
            </a:r>
            <a:r>
              <a:rPr lang="nb-NO" sz="2000" dirty="0"/>
              <a:t> </a:t>
            </a:r>
            <a:r>
              <a:rPr lang="nb-NO" sz="2000" dirty="0" err="1"/>
              <a:t>the</a:t>
            </a:r>
            <a:r>
              <a:rPr lang="nb-NO" sz="2000" dirty="0"/>
              <a:t> end </a:t>
            </a:r>
            <a:r>
              <a:rPr lang="nb-NO" sz="2000" dirty="0" err="1"/>
              <a:t>of</a:t>
            </a:r>
            <a:r>
              <a:rPr lang="nb-NO" sz="2000" dirty="0"/>
              <a:t> a line , </a:t>
            </a:r>
            <a:r>
              <a:rPr lang="nb-NO" sz="2000" dirty="0" err="1"/>
              <a:t>put</a:t>
            </a:r>
            <a:r>
              <a:rPr lang="nb-NO" sz="2000" dirty="0"/>
              <a:t> </a:t>
            </a:r>
            <a:r>
              <a:rPr lang="nb-NO" sz="2000" dirty="0" err="1"/>
              <a:t>the</a:t>
            </a:r>
            <a:r>
              <a:rPr lang="nb-NO" sz="2000" dirty="0"/>
              <a:t> system in standby and start </a:t>
            </a:r>
            <a:r>
              <a:rPr lang="nb-NO" sz="2000" dirty="0" err="1"/>
              <a:t>the</a:t>
            </a:r>
            <a:r>
              <a:rPr lang="nb-NO" sz="2000" dirty="0"/>
              <a:t> </a:t>
            </a:r>
            <a:r>
              <a:rPr lang="nb-NO" sz="2000" dirty="0" err="1"/>
              <a:t>next</a:t>
            </a:r>
            <a:r>
              <a:rPr lang="nb-NO" sz="2000" dirty="0"/>
              <a:t> system</a:t>
            </a:r>
          </a:p>
          <a:p>
            <a:pPr fontAlgn="auto">
              <a:spcAft>
                <a:spcPts val="0"/>
              </a:spcAft>
            </a:pPr>
            <a:r>
              <a:rPr lang="nb-NO" sz="2000" dirty="0"/>
              <a:t>Using Stop </a:t>
            </a:r>
            <a:r>
              <a:rPr lang="nb-NO" sz="2000" dirty="0" err="1"/>
              <a:t>on</a:t>
            </a:r>
            <a:r>
              <a:rPr lang="nb-NO" sz="2000" dirty="0"/>
              <a:t> GPS, </a:t>
            </a:r>
            <a:r>
              <a:rPr lang="nb-NO" sz="2000" dirty="0" err="1"/>
              <a:t>the</a:t>
            </a:r>
            <a:r>
              <a:rPr lang="nb-NO" sz="2000" dirty="0"/>
              <a:t> system </a:t>
            </a:r>
            <a:r>
              <a:rPr lang="nb-NO" sz="2000" dirty="0" err="1"/>
              <a:t>stops</a:t>
            </a:r>
            <a:r>
              <a:rPr lang="nb-NO" sz="2000" dirty="0"/>
              <a:t> </a:t>
            </a:r>
            <a:r>
              <a:rPr lang="nb-NO" sz="2000" dirty="0" err="1"/>
              <a:t>correctly</a:t>
            </a:r>
            <a:endParaRPr lang="nb-NO" sz="2000" dirty="0"/>
          </a:p>
          <a:p>
            <a:pPr fontAlgn="auto">
              <a:spcAft>
                <a:spcPts val="0"/>
              </a:spcAft>
            </a:pPr>
            <a:r>
              <a:rPr lang="nb-NO" sz="2000" dirty="0"/>
              <a:t>Turn </a:t>
            </a:r>
            <a:r>
              <a:rPr lang="nb-NO" sz="2000" dirty="0" err="1"/>
              <a:t>the</a:t>
            </a:r>
            <a:r>
              <a:rPr lang="nb-NO" sz="2000" dirty="0"/>
              <a:t> </a:t>
            </a:r>
            <a:r>
              <a:rPr lang="nb-NO" sz="2000" dirty="0" err="1"/>
              <a:t>vessel</a:t>
            </a:r>
            <a:r>
              <a:rPr lang="nb-NO" sz="2000" dirty="0"/>
              <a:t> and do </a:t>
            </a:r>
            <a:r>
              <a:rPr lang="nb-NO" sz="2000" dirty="0" err="1"/>
              <a:t>the</a:t>
            </a:r>
            <a:r>
              <a:rPr lang="nb-NO" sz="2000" dirty="0"/>
              <a:t> same in </a:t>
            </a:r>
            <a:r>
              <a:rPr lang="nb-NO" sz="2000" dirty="0" err="1"/>
              <a:t>the</a:t>
            </a:r>
            <a:r>
              <a:rPr lang="nb-NO" sz="2000" dirty="0"/>
              <a:t> </a:t>
            </a:r>
            <a:r>
              <a:rPr lang="nb-NO" sz="2000" dirty="0" err="1"/>
              <a:t>opposite</a:t>
            </a:r>
            <a:r>
              <a:rPr lang="nb-NO" sz="2000" dirty="0"/>
              <a:t> </a:t>
            </a:r>
            <a:r>
              <a:rPr lang="nb-NO" sz="2000" dirty="0" err="1"/>
              <a:t>direction</a:t>
            </a:r>
            <a:endParaRPr lang="nb-NO" sz="2000" dirty="0"/>
          </a:p>
        </p:txBody>
      </p:sp>
    </p:spTree>
    <p:extLst>
      <p:ext uri="{BB962C8B-B14F-4D97-AF65-F5344CB8AC3E}">
        <p14:creationId xmlns:p14="http://schemas.microsoft.com/office/powerpoint/2010/main" val="1770590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384" y="987575"/>
            <a:ext cx="4542616" cy="2376264"/>
          </a:xfrm>
        </p:spPr>
        <p:txBody>
          <a:bodyPr>
            <a:normAutofit fontScale="62500" lnSpcReduction="20000"/>
          </a:bodyPr>
          <a:lstStyle/>
          <a:p>
            <a:r>
              <a:rPr lang="nb-NO" dirty="0"/>
              <a:t>The Sensor may be mounted at a slight angle, this will give a slight error on the Longitudinal and transversal axes, but not on </a:t>
            </a:r>
            <a:r>
              <a:rPr lang="nb-NO" dirty="0" err="1"/>
              <a:t>the</a:t>
            </a:r>
            <a:r>
              <a:rPr lang="nb-NO" dirty="0"/>
              <a:t> resultant</a:t>
            </a:r>
          </a:p>
          <a:p>
            <a:r>
              <a:rPr lang="nb-NO" dirty="0"/>
              <a:t>This angle is monitored internally and displayed on the installation angle page. If sea tests have been performed each test will have calculated the mounting angle.</a:t>
            </a:r>
          </a:p>
          <a:p>
            <a:endParaRPr lang="nb-NO" dirty="0"/>
          </a:p>
        </p:txBody>
      </p:sp>
      <p:sp>
        <p:nvSpPr>
          <p:cNvPr id="3" name="Subtitle 2"/>
          <p:cNvSpPr>
            <a:spLocks noGrp="1"/>
          </p:cNvSpPr>
          <p:nvPr>
            <p:ph type="subTitle" idx="13"/>
          </p:nvPr>
        </p:nvSpPr>
        <p:spPr/>
        <p:txBody>
          <a:bodyPr>
            <a:normAutofit lnSpcReduction="10000"/>
          </a:bodyPr>
          <a:lstStyle/>
          <a:p>
            <a:r>
              <a:rPr lang="nb-NO" dirty="0"/>
              <a:t>Installation angle</a:t>
            </a:r>
          </a:p>
        </p:txBody>
      </p:sp>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119" t="28069" r="30185" b="26084"/>
          <a:stretch/>
        </p:blipFill>
        <p:spPr bwMode="auto">
          <a:xfrm>
            <a:off x="5260276" y="1117930"/>
            <a:ext cx="1408356" cy="1773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1"/>
          <p:cNvSpPr txBox="1">
            <a:spLocks/>
          </p:cNvSpPr>
          <p:nvPr/>
        </p:nvSpPr>
        <p:spPr>
          <a:xfrm>
            <a:off x="35496" y="3295835"/>
            <a:ext cx="3600400" cy="1909936"/>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rgbClr val="FFFF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FFF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FFFF0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nb-NO" dirty="0"/>
              <a:t>The Speed </a:t>
            </a:r>
            <a:r>
              <a:rPr lang="nb-NO" dirty="0" err="1"/>
              <a:t>through</a:t>
            </a:r>
            <a:r>
              <a:rPr lang="nb-NO" dirty="0"/>
              <a:t> water </a:t>
            </a:r>
            <a:r>
              <a:rPr lang="nb-NO" dirty="0" err="1"/>
              <a:t>may</a:t>
            </a:r>
            <a:r>
              <a:rPr lang="nb-NO" dirty="0"/>
              <a:t> have a different angle </a:t>
            </a:r>
            <a:r>
              <a:rPr lang="nb-NO" dirty="0" err="1"/>
              <a:t>on</a:t>
            </a:r>
            <a:r>
              <a:rPr lang="nb-NO" dirty="0"/>
              <a:t> </a:t>
            </a:r>
            <a:r>
              <a:rPr lang="nb-NO" dirty="0" err="1"/>
              <a:t>larger</a:t>
            </a:r>
            <a:r>
              <a:rPr lang="nb-NO" dirty="0"/>
              <a:t> </a:t>
            </a:r>
            <a:r>
              <a:rPr lang="nb-NO" dirty="0" err="1"/>
              <a:t>vessels</a:t>
            </a:r>
            <a:r>
              <a:rPr lang="nb-NO" dirty="0"/>
              <a:t>, </a:t>
            </a:r>
            <a:r>
              <a:rPr lang="nb-NO" dirty="0" err="1"/>
              <a:t>this</a:t>
            </a:r>
            <a:r>
              <a:rPr lang="nb-NO" dirty="0"/>
              <a:t> </a:t>
            </a:r>
            <a:r>
              <a:rPr lang="nb-NO" dirty="0" err="1"/>
              <a:t>will</a:t>
            </a:r>
            <a:r>
              <a:rPr lang="nb-NO" dirty="0"/>
              <a:t> </a:t>
            </a:r>
            <a:r>
              <a:rPr lang="nb-NO" dirty="0" err="1"/>
              <a:t>cause</a:t>
            </a:r>
            <a:r>
              <a:rPr lang="nb-NO" dirty="0"/>
              <a:t> </a:t>
            </a:r>
            <a:r>
              <a:rPr lang="nb-NO" dirty="0" err="1"/>
              <a:t>the</a:t>
            </a:r>
            <a:r>
              <a:rPr lang="nb-NO" dirty="0"/>
              <a:t> STW to have a </a:t>
            </a:r>
            <a:r>
              <a:rPr lang="nb-NO" dirty="0" err="1"/>
              <a:t>slightly</a:t>
            </a:r>
            <a:r>
              <a:rPr lang="nb-NO" dirty="0"/>
              <a:t> </a:t>
            </a:r>
            <a:r>
              <a:rPr lang="nb-NO" dirty="0" err="1"/>
              <a:t>sideways</a:t>
            </a:r>
            <a:r>
              <a:rPr lang="nb-NO" dirty="0"/>
              <a:t> offset. This </a:t>
            </a:r>
            <a:r>
              <a:rPr lang="nb-NO" dirty="0" err="1"/>
              <a:t>can</a:t>
            </a:r>
            <a:r>
              <a:rPr lang="nb-NO" dirty="0"/>
              <a:t> be </a:t>
            </a:r>
            <a:r>
              <a:rPr lang="nb-NO" dirty="0" err="1"/>
              <a:t>set</a:t>
            </a:r>
            <a:r>
              <a:rPr lang="nb-NO" dirty="0"/>
              <a:t> </a:t>
            </a:r>
            <a:r>
              <a:rPr lang="nb-NO" dirty="0" err="1"/>
              <a:t>separately</a:t>
            </a:r>
            <a:r>
              <a:rPr lang="nb-NO" dirty="0"/>
              <a:t>.</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3062401"/>
            <a:ext cx="2816712" cy="1788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a:extLst>
              <a:ext uri="{FF2B5EF4-FFF2-40B4-BE49-F238E27FC236}">
                <a16:creationId xmlns:a16="http://schemas.microsoft.com/office/drawing/2014/main" id="{530D3177-25ED-4158-B3AE-3ED03C34434A}"/>
              </a:ext>
            </a:extLst>
          </p:cNvPr>
          <p:cNvSpPr/>
          <p:nvPr/>
        </p:nvSpPr>
        <p:spPr>
          <a:xfrm>
            <a:off x="6804248" y="927781"/>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xtBox 10">
            <a:extLst>
              <a:ext uri="{FF2B5EF4-FFF2-40B4-BE49-F238E27FC236}">
                <a16:creationId xmlns:a16="http://schemas.microsoft.com/office/drawing/2014/main" id="{26FE86F1-B7D4-409A-AB19-F8B939602A32}"/>
              </a:ext>
            </a:extLst>
          </p:cNvPr>
          <p:cNvSpPr txBox="1"/>
          <p:nvPr/>
        </p:nvSpPr>
        <p:spPr>
          <a:xfrm>
            <a:off x="7193280" y="1163528"/>
            <a:ext cx="1673808" cy="400110"/>
          </a:xfrm>
          <a:prstGeom prst="rect">
            <a:avLst/>
          </a:prstGeom>
          <a:noFill/>
        </p:spPr>
        <p:txBody>
          <a:bodyPr wrap="square" rtlCol="0">
            <a:spAutoFit/>
          </a:bodyPr>
          <a:lstStyle/>
          <a:p>
            <a:r>
              <a:rPr lang="nb-NO" sz="2000" dirty="0">
                <a:solidFill>
                  <a:srgbClr val="FFFF00"/>
                </a:solidFill>
                <a:latin typeface="+mj-lt"/>
              </a:rPr>
              <a:t>The </a:t>
            </a:r>
            <a:r>
              <a:rPr lang="nb-NO" sz="2000" dirty="0" err="1">
                <a:solidFill>
                  <a:srgbClr val="FFFF00"/>
                </a:solidFill>
                <a:latin typeface="+mj-lt"/>
              </a:rPr>
              <a:t>Process</a:t>
            </a:r>
            <a:endParaRPr lang="nb-NO" sz="2800" dirty="0">
              <a:solidFill>
                <a:srgbClr val="FFFF00"/>
              </a:solidFill>
              <a:latin typeface="+mj-lt"/>
            </a:endParaRPr>
          </a:p>
        </p:txBody>
      </p:sp>
      <p:sp>
        <p:nvSpPr>
          <p:cNvPr id="12" name="TextBox 11">
            <a:extLst>
              <a:ext uri="{FF2B5EF4-FFF2-40B4-BE49-F238E27FC236}">
                <a16:creationId xmlns:a16="http://schemas.microsoft.com/office/drawing/2014/main" id="{52F07CB0-0EB2-4D28-9726-39E0066A5C9F}"/>
              </a:ext>
            </a:extLst>
          </p:cNvPr>
          <p:cNvSpPr txBox="1"/>
          <p:nvPr/>
        </p:nvSpPr>
        <p:spPr>
          <a:xfrm>
            <a:off x="6833240" y="873775"/>
            <a:ext cx="2109232" cy="400110"/>
          </a:xfrm>
          <a:prstGeom prst="rect">
            <a:avLst/>
          </a:prstGeom>
          <a:noFill/>
        </p:spPr>
        <p:txBody>
          <a:bodyPr wrap="square" rtlCol="0">
            <a:spAutoFit/>
          </a:bodyPr>
          <a:lstStyle/>
          <a:p>
            <a:r>
              <a:rPr lang="nb-NO" sz="2000" dirty="0" err="1">
                <a:solidFill>
                  <a:srgbClr val="FFFF00"/>
                </a:solidFill>
                <a:latin typeface="+mn-lt"/>
              </a:rPr>
              <a:t>Calibration</a:t>
            </a:r>
            <a:r>
              <a:rPr lang="nb-NO" sz="2000" dirty="0">
                <a:solidFill>
                  <a:srgbClr val="FFFF00"/>
                </a:solidFill>
                <a:latin typeface="+mn-lt"/>
              </a:rPr>
              <a:t> </a:t>
            </a:r>
            <a:r>
              <a:rPr lang="nb-NO" sz="2000" dirty="0" err="1">
                <a:solidFill>
                  <a:srgbClr val="FFFF00"/>
                </a:solidFill>
                <a:latin typeface="+mn-lt"/>
              </a:rPr>
              <a:t>on</a:t>
            </a:r>
            <a:r>
              <a:rPr lang="nb-NO" sz="2000" dirty="0">
                <a:solidFill>
                  <a:srgbClr val="FFFF00"/>
                </a:solidFill>
                <a:latin typeface="+mn-lt"/>
              </a:rPr>
              <a:t> DL2</a:t>
            </a:r>
            <a:endParaRPr lang="nb-NO" dirty="0">
              <a:solidFill>
                <a:srgbClr val="FFFF00"/>
              </a:solidFill>
              <a:latin typeface="+mn-lt"/>
            </a:endParaRPr>
          </a:p>
        </p:txBody>
      </p:sp>
    </p:spTree>
    <p:extLst>
      <p:ext uri="{BB962C8B-B14F-4D97-AF65-F5344CB8AC3E}">
        <p14:creationId xmlns:p14="http://schemas.microsoft.com/office/powerpoint/2010/main" val="1527779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383" y="987575"/>
            <a:ext cx="6691037" cy="2520279"/>
          </a:xfrm>
        </p:spPr>
        <p:txBody>
          <a:bodyPr>
            <a:normAutofit fontScale="62500" lnSpcReduction="20000"/>
          </a:bodyPr>
          <a:lstStyle/>
          <a:p>
            <a:r>
              <a:rPr lang="nb-NO" dirty="0"/>
              <a:t>The system compensates for the tilt of the vessel in pitch and roll</a:t>
            </a:r>
          </a:p>
          <a:p>
            <a:r>
              <a:rPr lang="nb-NO" dirty="0"/>
              <a:t>The Sensor contains a MEMS accelerometer that calcultes pitch and roll during each ping</a:t>
            </a:r>
          </a:p>
          <a:p>
            <a:r>
              <a:rPr lang="nb-NO" dirty="0"/>
              <a:t>The display of the vessel is reletive to the sensor, if the sensor is tilted slightly in installation, this offset can be changed:</a:t>
            </a:r>
          </a:p>
          <a:p>
            <a:pPr lvl="1"/>
            <a:r>
              <a:rPr lang="nb-NO" dirty="0"/>
              <a:t>Manually</a:t>
            </a:r>
          </a:p>
          <a:p>
            <a:pPr lvl="1"/>
            <a:r>
              <a:rPr lang="nb-NO" dirty="0"/>
              <a:t>By trimming the vessel to zero and pressing set </a:t>
            </a:r>
          </a:p>
          <a:p>
            <a:pPr lvl="1"/>
            <a:endParaRPr lang="nb-NO" dirty="0"/>
          </a:p>
        </p:txBody>
      </p:sp>
      <p:sp>
        <p:nvSpPr>
          <p:cNvPr id="3" name="Subtitle 2"/>
          <p:cNvSpPr>
            <a:spLocks noGrp="1"/>
          </p:cNvSpPr>
          <p:nvPr>
            <p:ph type="subTitle" idx="13"/>
          </p:nvPr>
        </p:nvSpPr>
        <p:spPr/>
        <p:txBody>
          <a:bodyPr>
            <a:normAutofit lnSpcReduction="10000"/>
          </a:bodyPr>
          <a:lstStyle/>
          <a:p>
            <a:r>
              <a:rPr lang="nb-NO" dirty="0"/>
              <a:t>Tilt offset</a:t>
            </a:r>
          </a:p>
        </p:txBody>
      </p:sp>
      <p:pic>
        <p:nvPicPr>
          <p:cNvPr id="5"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166" t="28048" r="30324" b="26120"/>
          <a:stretch/>
        </p:blipFill>
        <p:spPr bwMode="auto">
          <a:xfrm>
            <a:off x="4139952" y="3472457"/>
            <a:ext cx="2580469" cy="1619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1"/>
          <p:cNvSpPr txBox="1">
            <a:spLocks/>
          </p:cNvSpPr>
          <p:nvPr/>
        </p:nvSpPr>
        <p:spPr>
          <a:xfrm>
            <a:off x="107504" y="3659833"/>
            <a:ext cx="4032448" cy="1432197"/>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rgbClr val="FFFF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FFF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FFFF0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fontAlgn="auto">
              <a:spcAft>
                <a:spcPts val="0"/>
              </a:spcAft>
              <a:buFont typeface="Arial" pitchFamily="34" charset="0"/>
              <a:buNone/>
            </a:pPr>
            <a:r>
              <a:rPr lang="nb-NO" dirty="0"/>
              <a:t>The tilt information is not approved by current inclinometer standars, and so the information is not given out of the system</a:t>
            </a:r>
          </a:p>
          <a:p>
            <a:pPr lvl="1" fontAlgn="auto">
              <a:spcAft>
                <a:spcPts val="0"/>
              </a:spcAft>
            </a:pPr>
            <a:endParaRPr lang="nb-NO" dirty="0"/>
          </a:p>
        </p:txBody>
      </p:sp>
      <p:sp>
        <p:nvSpPr>
          <p:cNvPr id="10" name="Rectangle 9">
            <a:extLst>
              <a:ext uri="{FF2B5EF4-FFF2-40B4-BE49-F238E27FC236}">
                <a16:creationId xmlns:a16="http://schemas.microsoft.com/office/drawing/2014/main" id="{17446FAD-BD99-46BE-BB7C-1579DA5FF3CE}"/>
              </a:ext>
            </a:extLst>
          </p:cNvPr>
          <p:cNvSpPr/>
          <p:nvPr/>
        </p:nvSpPr>
        <p:spPr>
          <a:xfrm>
            <a:off x="6804248" y="927781"/>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xtBox 10">
            <a:extLst>
              <a:ext uri="{FF2B5EF4-FFF2-40B4-BE49-F238E27FC236}">
                <a16:creationId xmlns:a16="http://schemas.microsoft.com/office/drawing/2014/main" id="{D67BA08A-D08B-4723-A3C1-BF26D8AF216A}"/>
              </a:ext>
            </a:extLst>
          </p:cNvPr>
          <p:cNvSpPr txBox="1"/>
          <p:nvPr/>
        </p:nvSpPr>
        <p:spPr>
          <a:xfrm>
            <a:off x="7193280" y="1163528"/>
            <a:ext cx="1673808" cy="400110"/>
          </a:xfrm>
          <a:prstGeom prst="rect">
            <a:avLst/>
          </a:prstGeom>
          <a:noFill/>
        </p:spPr>
        <p:txBody>
          <a:bodyPr wrap="square" rtlCol="0">
            <a:spAutoFit/>
          </a:bodyPr>
          <a:lstStyle/>
          <a:p>
            <a:r>
              <a:rPr lang="nb-NO" sz="2000" dirty="0">
                <a:solidFill>
                  <a:srgbClr val="FFFF00"/>
                </a:solidFill>
                <a:latin typeface="+mj-lt"/>
              </a:rPr>
              <a:t>The </a:t>
            </a:r>
            <a:r>
              <a:rPr lang="nb-NO" sz="2000" dirty="0" err="1">
                <a:solidFill>
                  <a:srgbClr val="FFFF00"/>
                </a:solidFill>
                <a:latin typeface="+mj-lt"/>
              </a:rPr>
              <a:t>Process</a:t>
            </a:r>
            <a:endParaRPr lang="nb-NO" sz="2800" dirty="0">
              <a:solidFill>
                <a:srgbClr val="FFFF00"/>
              </a:solidFill>
              <a:latin typeface="+mj-lt"/>
            </a:endParaRPr>
          </a:p>
        </p:txBody>
      </p:sp>
      <p:sp>
        <p:nvSpPr>
          <p:cNvPr id="12" name="TextBox 11">
            <a:extLst>
              <a:ext uri="{FF2B5EF4-FFF2-40B4-BE49-F238E27FC236}">
                <a16:creationId xmlns:a16="http://schemas.microsoft.com/office/drawing/2014/main" id="{F73739CA-52FA-484F-AA5C-C245EB509235}"/>
              </a:ext>
            </a:extLst>
          </p:cNvPr>
          <p:cNvSpPr txBox="1"/>
          <p:nvPr/>
        </p:nvSpPr>
        <p:spPr>
          <a:xfrm>
            <a:off x="6833240" y="873775"/>
            <a:ext cx="2109232" cy="400110"/>
          </a:xfrm>
          <a:prstGeom prst="rect">
            <a:avLst/>
          </a:prstGeom>
          <a:noFill/>
        </p:spPr>
        <p:txBody>
          <a:bodyPr wrap="square" rtlCol="0">
            <a:spAutoFit/>
          </a:bodyPr>
          <a:lstStyle/>
          <a:p>
            <a:r>
              <a:rPr lang="nb-NO" sz="2000" dirty="0" err="1">
                <a:solidFill>
                  <a:srgbClr val="FFFF00"/>
                </a:solidFill>
                <a:latin typeface="+mn-lt"/>
              </a:rPr>
              <a:t>Calibration</a:t>
            </a:r>
            <a:r>
              <a:rPr lang="nb-NO" sz="2000" dirty="0">
                <a:solidFill>
                  <a:srgbClr val="FFFF00"/>
                </a:solidFill>
                <a:latin typeface="+mn-lt"/>
              </a:rPr>
              <a:t> </a:t>
            </a:r>
            <a:r>
              <a:rPr lang="nb-NO" sz="2000" dirty="0" err="1">
                <a:solidFill>
                  <a:srgbClr val="FFFF00"/>
                </a:solidFill>
                <a:latin typeface="+mn-lt"/>
              </a:rPr>
              <a:t>on</a:t>
            </a:r>
            <a:r>
              <a:rPr lang="nb-NO" sz="2000" dirty="0">
                <a:solidFill>
                  <a:srgbClr val="FFFF00"/>
                </a:solidFill>
                <a:latin typeface="+mn-lt"/>
              </a:rPr>
              <a:t> DL2</a:t>
            </a:r>
            <a:endParaRPr lang="nb-NO" dirty="0">
              <a:solidFill>
                <a:srgbClr val="FFFF00"/>
              </a:solidFill>
              <a:latin typeface="+mn-lt"/>
            </a:endParaRPr>
          </a:p>
        </p:txBody>
      </p:sp>
    </p:spTree>
    <p:extLst>
      <p:ext uri="{BB962C8B-B14F-4D97-AF65-F5344CB8AC3E}">
        <p14:creationId xmlns:p14="http://schemas.microsoft.com/office/powerpoint/2010/main" val="1975727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383" y="987575"/>
            <a:ext cx="6691037" cy="3456383"/>
          </a:xfrm>
        </p:spPr>
        <p:txBody>
          <a:bodyPr>
            <a:normAutofit fontScale="77500" lnSpcReduction="20000"/>
          </a:bodyPr>
          <a:lstStyle/>
          <a:p>
            <a:r>
              <a:rPr lang="nb-NO" dirty="0"/>
              <a:t>To </a:t>
            </a:r>
            <a:r>
              <a:rPr lang="nb-NO" dirty="0" err="1"/>
              <a:t>get</a:t>
            </a:r>
            <a:r>
              <a:rPr lang="nb-NO" dirty="0"/>
              <a:t> to </a:t>
            </a:r>
            <a:r>
              <a:rPr lang="nb-NO" dirty="0" err="1"/>
              <a:t>within</a:t>
            </a:r>
            <a:r>
              <a:rPr lang="nb-NO" dirty="0"/>
              <a:t> 2%</a:t>
            </a:r>
          </a:p>
          <a:p>
            <a:pPr lvl="1"/>
            <a:r>
              <a:rPr lang="nb-NO" dirty="0"/>
              <a:t>Set </a:t>
            </a:r>
            <a:r>
              <a:rPr lang="nb-NO" dirty="0" err="1"/>
              <a:t>max</a:t>
            </a:r>
            <a:r>
              <a:rPr lang="nb-NO" dirty="0"/>
              <a:t> speed</a:t>
            </a:r>
          </a:p>
          <a:p>
            <a:pPr lvl="1"/>
            <a:r>
              <a:rPr lang="nb-NO" dirty="0"/>
              <a:t>Set temp</a:t>
            </a:r>
          </a:p>
          <a:p>
            <a:pPr lvl="1"/>
            <a:r>
              <a:rPr lang="nb-NO" dirty="0" err="1"/>
              <a:t>Perform</a:t>
            </a:r>
            <a:r>
              <a:rPr lang="nb-NO" dirty="0"/>
              <a:t> a </a:t>
            </a:r>
            <a:r>
              <a:rPr lang="nb-NO" dirty="0" err="1"/>
              <a:t>sea</a:t>
            </a:r>
            <a:r>
              <a:rPr lang="nb-NO" dirty="0"/>
              <a:t> test </a:t>
            </a:r>
            <a:r>
              <a:rPr lang="nb-NO" dirty="0" err="1"/>
              <a:t>on</a:t>
            </a:r>
            <a:r>
              <a:rPr lang="nb-NO" dirty="0"/>
              <a:t> at </a:t>
            </a:r>
            <a:r>
              <a:rPr lang="nb-NO" dirty="0" err="1"/>
              <a:t>least</a:t>
            </a:r>
            <a:r>
              <a:rPr lang="nb-NO" dirty="0"/>
              <a:t> </a:t>
            </a:r>
            <a:r>
              <a:rPr lang="nb-NO" dirty="0" err="1"/>
              <a:t>max</a:t>
            </a:r>
            <a:r>
              <a:rPr lang="nb-NO" dirty="0"/>
              <a:t> speed </a:t>
            </a:r>
          </a:p>
          <a:p>
            <a:pPr lvl="1"/>
            <a:r>
              <a:rPr lang="nb-NO" dirty="0" err="1"/>
              <a:t>Check</a:t>
            </a:r>
            <a:r>
              <a:rPr lang="nb-NO" dirty="0"/>
              <a:t> </a:t>
            </a:r>
            <a:r>
              <a:rPr lang="nb-NO" dirty="0" err="1"/>
              <a:t>the</a:t>
            </a:r>
            <a:r>
              <a:rPr lang="nb-NO" dirty="0"/>
              <a:t> </a:t>
            </a:r>
            <a:r>
              <a:rPr lang="nb-NO" dirty="0" err="1"/>
              <a:t>performance</a:t>
            </a:r>
            <a:r>
              <a:rPr lang="nb-NO" dirty="0"/>
              <a:t> by </a:t>
            </a:r>
            <a:r>
              <a:rPr lang="nb-NO" dirty="0" err="1"/>
              <a:t>sailing</a:t>
            </a:r>
            <a:r>
              <a:rPr lang="nb-NO" dirty="0"/>
              <a:t> at </a:t>
            </a:r>
            <a:r>
              <a:rPr lang="nb-NO" dirty="0" err="1"/>
              <a:t>another</a:t>
            </a:r>
            <a:r>
              <a:rPr lang="nb-NO" dirty="0"/>
              <a:t> speed</a:t>
            </a:r>
          </a:p>
          <a:p>
            <a:pPr lvl="1"/>
            <a:endParaRPr lang="nb-NO" dirty="0"/>
          </a:p>
          <a:p>
            <a:pPr lvl="1"/>
            <a:endParaRPr lang="nb-NO" dirty="0"/>
          </a:p>
          <a:p>
            <a:pPr marL="0" indent="0">
              <a:buNone/>
            </a:pPr>
            <a:r>
              <a:rPr lang="nb-NO" dirty="0"/>
              <a:t>This </a:t>
            </a:r>
            <a:r>
              <a:rPr lang="nb-NO" dirty="0" err="1"/>
              <a:t>will</a:t>
            </a:r>
            <a:r>
              <a:rPr lang="nb-NO" dirty="0"/>
              <a:t> </a:t>
            </a:r>
            <a:r>
              <a:rPr lang="nb-NO" dirty="0" err="1"/>
              <a:t>generally</a:t>
            </a:r>
            <a:r>
              <a:rPr lang="nb-NO" dirty="0"/>
              <a:t> </a:t>
            </a:r>
            <a:r>
              <a:rPr lang="nb-NO" dirty="0" err="1"/>
              <a:t>get</a:t>
            </a:r>
            <a:r>
              <a:rPr lang="nb-NO" dirty="0"/>
              <a:t> </a:t>
            </a:r>
            <a:r>
              <a:rPr lang="nb-NO" dirty="0" err="1"/>
              <a:t>the</a:t>
            </a:r>
            <a:r>
              <a:rPr lang="nb-NO" dirty="0"/>
              <a:t> system to </a:t>
            </a:r>
            <a:r>
              <a:rPr lang="nb-NO" dirty="0" err="1"/>
              <a:t>within</a:t>
            </a:r>
            <a:r>
              <a:rPr lang="nb-NO" dirty="0"/>
              <a:t> 2% </a:t>
            </a:r>
            <a:r>
              <a:rPr lang="nb-NO" dirty="0" err="1"/>
              <a:t>accuracy</a:t>
            </a:r>
            <a:endParaRPr lang="nb-NO" dirty="0"/>
          </a:p>
        </p:txBody>
      </p:sp>
      <p:sp>
        <p:nvSpPr>
          <p:cNvPr id="3" name="Subtitle 2"/>
          <p:cNvSpPr>
            <a:spLocks noGrp="1"/>
          </p:cNvSpPr>
          <p:nvPr>
            <p:ph type="subTitle" idx="13"/>
          </p:nvPr>
        </p:nvSpPr>
        <p:spPr/>
        <p:txBody>
          <a:bodyPr>
            <a:normAutofit lnSpcReduction="10000"/>
          </a:bodyPr>
          <a:lstStyle/>
          <a:p>
            <a:r>
              <a:rPr lang="nb-NO" dirty="0" err="1"/>
              <a:t>Summary</a:t>
            </a:r>
            <a:r>
              <a:rPr lang="nb-NO" dirty="0"/>
              <a:t> </a:t>
            </a:r>
          </a:p>
        </p:txBody>
      </p:sp>
      <p:sp>
        <p:nvSpPr>
          <p:cNvPr id="6" name="Content Placeholder 1"/>
          <p:cNvSpPr txBox="1">
            <a:spLocks/>
          </p:cNvSpPr>
          <p:nvPr/>
        </p:nvSpPr>
        <p:spPr>
          <a:xfrm>
            <a:off x="107504" y="3659833"/>
            <a:ext cx="4032448" cy="143219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FFFF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FFF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FFFF0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fontAlgn="auto">
              <a:spcAft>
                <a:spcPts val="0"/>
              </a:spcAft>
            </a:pPr>
            <a:endParaRPr lang="nb-NO" dirty="0"/>
          </a:p>
        </p:txBody>
      </p:sp>
      <p:sp>
        <p:nvSpPr>
          <p:cNvPr id="10" name="Rectangle 9">
            <a:extLst>
              <a:ext uri="{FF2B5EF4-FFF2-40B4-BE49-F238E27FC236}">
                <a16:creationId xmlns:a16="http://schemas.microsoft.com/office/drawing/2014/main" id="{17446FAD-BD99-46BE-BB7C-1579DA5FF3CE}"/>
              </a:ext>
            </a:extLst>
          </p:cNvPr>
          <p:cNvSpPr/>
          <p:nvPr/>
        </p:nvSpPr>
        <p:spPr>
          <a:xfrm>
            <a:off x="6804248" y="927781"/>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xtBox 10">
            <a:extLst>
              <a:ext uri="{FF2B5EF4-FFF2-40B4-BE49-F238E27FC236}">
                <a16:creationId xmlns:a16="http://schemas.microsoft.com/office/drawing/2014/main" id="{D67BA08A-D08B-4723-A3C1-BF26D8AF216A}"/>
              </a:ext>
            </a:extLst>
          </p:cNvPr>
          <p:cNvSpPr txBox="1"/>
          <p:nvPr/>
        </p:nvSpPr>
        <p:spPr>
          <a:xfrm>
            <a:off x="7193280" y="1163528"/>
            <a:ext cx="1673808" cy="400110"/>
          </a:xfrm>
          <a:prstGeom prst="rect">
            <a:avLst/>
          </a:prstGeom>
          <a:noFill/>
        </p:spPr>
        <p:txBody>
          <a:bodyPr wrap="square" rtlCol="0">
            <a:spAutoFit/>
          </a:bodyPr>
          <a:lstStyle/>
          <a:p>
            <a:r>
              <a:rPr lang="nb-NO" sz="2000" dirty="0">
                <a:solidFill>
                  <a:srgbClr val="FFFF00"/>
                </a:solidFill>
                <a:latin typeface="+mj-lt"/>
              </a:rPr>
              <a:t>The </a:t>
            </a:r>
            <a:r>
              <a:rPr lang="nb-NO" sz="2000" dirty="0" err="1">
                <a:solidFill>
                  <a:srgbClr val="FFFF00"/>
                </a:solidFill>
                <a:latin typeface="+mj-lt"/>
              </a:rPr>
              <a:t>Process</a:t>
            </a:r>
            <a:endParaRPr lang="nb-NO" sz="2800" dirty="0">
              <a:solidFill>
                <a:srgbClr val="FFFF00"/>
              </a:solidFill>
              <a:latin typeface="+mj-lt"/>
            </a:endParaRPr>
          </a:p>
        </p:txBody>
      </p:sp>
      <p:sp>
        <p:nvSpPr>
          <p:cNvPr id="12" name="TextBox 11">
            <a:extLst>
              <a:ext uri="{FF2B5EF4-FFF2-40B4-BE49-F238E27FC236}">
                <a16:creationId xmlns:a16="http://schemas.microsoft.com/office/drawing/2014/main" id="{F73739CA-52FA-484F-AA5C-C245EB509235}"/>
              </a:ext>
            </a:extLst>
          </p:cNvPr>
          <p:cNvSpPr txBox="1"/>
          <p:nvPr/>
        </p:nvSpPr>
        <p:spPr>
          <a:xfrm>
            <a:off x="6833240" y="873775"/>
            <a:ext cx="2109232" cy="400110"/>
          </a:xfrm>
          <a:prstGeom prst="rect">
            <a:avLst/>
          </a:prstGeom>
          <a:noFill/>
        </p:spPr>
        <p:txBody>
          <a:bodyPr wrap="square" rtlCol="0">
            <a:spAutoFit/>
          </a:bodyPr>
          <a:lstStyle/>
          <a:p>
            <a:r>
              <a:rPr lang="nb-NO" sz="2000" dirty="0" err="1">
                <a:solidFill>
                  <a:srgbClr val="FFFF00"/>
                </a:solidFill>
                <a:latin typeface="+mn-lt"/>
              </a:rPr>
              <a:t>Calibration</a:t>
            </a:r>
            <a:r>
              <a:rPr lang="nb-NO" sz="2000" dirty="0">
                <a:solidFill>
                  <a:srgbClr val="FFFF00"/>
                </a:solidFill>
                <a:latin typeface="+mn-lt"/>
              </a:rPr>
              <a:t> </a:t>
            </a:r>
            <a:r>
              <a:rPr lang="nb-NO" sz="2000" dirty="0" err="1">
                <a:solidFill>
                  <a:srgbClr val="FFFF00"/>
                </a:solidFill>
                <a:latin typeface="+mn-lt"/>
              </a:rPr>
              <a:t>on</a:t>
            </a:r>
            <a:r>
              <a:rPr lang="nb-NO" sz="2000" dirty="0">
                <a:solidFill>
                  <a:srgbClr val="FFFF00"/>
                </a:solidFill>
                <a:latin typeface="+mn-lt"/>
              </a:rPr>
              <a:t> DL2</a:t>
            </a:r>
            <a:endParaRPr lang="nb-NO" dirty="0">
              <a:solidFill>
                <a:srgbClr val="FFFF00"/>
              </a:solidFill>
              <a:latin typeface="+mn-lt"/>
            </a:endParaRPr>
          </a:p>
        </p:txBody>
      </p:sp>
    </p:spTree>
    <p:extLst>
      <p:ext uri="{BB962C8B-B14F-4D97-AF65-F5344CB8AC3E}">
        <p14:creationId xmlns:p14="http://schemas.microsoft.com/office/powerpoint/2010/main" val="680202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8786"/>
            <a:ext cx="6732240" cy="4504714"/>
          </a:xfrm>
          <a:prstGeom prst="rect">
            <a:avLst/>
          </a:prstGeom>
        </p:spPr>
      </p:pic>
      <p:sp>
        <p:nvSpPr>
          <p:cNvPr id="4" name="Rectangle 3"/>
          <p:cNvSpPr/>
          <p:nvPr/>
        </p:nvSpPr>
        <p:spPr>
          <a:xfrm>
            <a:off x="14381" y="616438"/>
            <a:ext cx="6741206" cy="4504714"/>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82" name="Rectangle 2"/>
          <p:cNvSpPr>
            <a:spLocks noGrp="1" noChangeArrowheads="1"/>
          </p:cNvSpPr>
          <p:nvPr>
            <p:ph type="ctrTitle"/>
          </p:nvPr>
        </p:nvSpPr>
        <p:spPr>
          <a:xfrm>
            <a:off x="-38826" y="2352040"/>
            <a:ext cx="6982544" cy="857250"/>
          </a:xfrm>
        </p:spPr>
        <p:txBody>
          <a:bodyPr>
            <a:noAutofit/>
          </a:bodyPr>
          <a:lstStyle/>
          <a:p>
            <a:pPr eaLnBrk="1" hangingPunct="1"/>
            <a:r>
              <a:rPr lang="en-US" sz="3600" dirty="0">
                <a:solidFill>
                  <a:srgbClr val="FFFF00"/>
                </a:solidFill>
              </a:rPr>
              <a:t>Advanced Calibration of</a:t>
            </a:r>
            <a:br>
              <a:rPr lang="en-US" sz="3600" dirty="0">
                <a:solidFill>
                  <a:srgbClr val="FFFF00"/>
                </a:solidFill>
              </a:rPr>
            </a:br>
            <a:r>
              <a:rPr lang="en-US" sz="3600" dirty="0">
                <a:solidFill>
                  <a:srgbClr val="FFFF00"/>
                </a:solidFill>
              </a:rPr>
              <a:t>the </a:t>
            </a:r>
            <a:r>
              <a:rPr lang="en-US" sz="3600" dirty="0"/>
              <a:t>DL2 and DL21 </a:t>
            </a:r>
            <a:br>
              <a:rPr lang="en-US" sz="3600" dirty="0">
                <a:solidFill>
                  <a:srgbClr val="FFFF00"/>
                </a:solidFill>
              </a:rPr>
            </a:br>
            <a:br>
              <a:rPr lang="en-US" sz="3600" dirty="0">
                <a:solidFill>
                  <a:srgbClr val="FFFF00"/>
                </a:solidFill>
              </a:rPr>
            </a:br>
            <a:r>
              <a:rPr lang="en-US" sz="3600" dirty="0">
                <a:solidFill>
                  <a:srgbClr val="FFFF00"/>
                </a:solidFill>
              </a:rPr>
              <a:t>system</a:t>
            </a:r>
            <a:br>
              <a:rPr lang="en-US" sz="3600" dirty="0">
                <a:solidFill>
                  <a:srgbClr val="FFFF00"/>
                </a:solidFill>
              </a:rPr>
            </a:br>
            <a:br>
              <a:rPr lang="en-US" sz="3600" dirty="0">
                <a:solidFill>
                  <a:srgbClr val="FFFF00"/>
                </a:solidFill>
              </a:rPr>
            </a:br>
            <a:r>
              <a:rPr lang="en-US" sz="3600" dirty="0">
                <a:solidFill>
                  <a:srgbClr val="FFFF00"/>
                </a:solidFill>
              </a:rPr>
              <a:t>Part 2</a:t>
            </a:r>
          </a:p>
        </p:txBody>
      </p:sp>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255" t="10548" r="8704" b="20260"/>
          <a:stretch/>
        </p:blipFill>
        <p:spPr bwMode="auto">
          <a:xfrm>
            <a:off x="2332893" y="2211710"/>
            <a:ext cx="2239107" cy="568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55968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427" y="1241548"/>
            <a:ext cx="6691037" cy="3456383"/>
          </a:xfrm>
        </p:spPr>
        <p:txBody>
          <a:bodyPr>
            <a:normAutofit fontScale="62500" lnSpcReduction="20000"/>
          </a:bodyPr>
          <a:lstStyle/>
          <a:p>
            <a:r>
              <a:rPr lang="nb-NO" dirty="0"/>
              <a:t>Better </a:t>
            </a:r>
            <a:r>
              <a:rPr lang="nb-NO" dirty="0" err="1"/>
              <a:t>than</a:t>
            </a:r>
            <a:r>
              <a:rPr lang="nb-NO" dirty="0"/>
              <a:t> 1% </a:t>
            </a:r>
            <a:r>
              <a:rPr lang="nb-NO" dirty="0" err="1"/>
              <a:t>accuracy</a:t>
            </a:r>
            <a:r>
              <a:rPr lang="nb-NO" dirty="0"/>
              <a:t> is </a:t>
            </a:r>
            <a:r>
              <a:rPr lang="nb-NO" dirty="0" err="1"/>
              <a:t>acheived</a:t>
            </a:r>
            <a:r>
              <a:rPr lang="nb-NO" dirty="0"/>
              <a:t> </a:t>
            </a:r>
            <a:r>
              <a:rPr lang="nb-NO" dirty="0" err="1"/>
              <a:t>through</a:t>
            </a:r>
            <a:r>
              <a:rPr lang="nb-NO" dirty="0"/>
              <a:t>:</a:t>
            </a:r>
          </a:p>
          <a:p>
            <a:pPr lvl="1"/>
            <a:r>
              <a:rPr lang="nb-NO" dirty="0" err="1"/>
              <a:t>Careful</a:t>
            </a:r>
            <a:r>
              <a:rPr lang="nb-NO" dirty="0"/>
              <a:t> </a:t>
            </a:r>
            <a:r>
              <a:rPr lang="nb-NO" dirty="0" err="1"/>
              <a:t>calibration</a:t>
            </a:r>
            <a:r>
              <a:rPr lang="nb-NO" dirty="0"/>
              <a:t> – start and stop </a:t>
            </a:r>
            <a:r>
              <a:rPr lang="nb-NO" dirty="0" err="1"/>
              <a:t>when</a:t>
            </a:r>
            <a:r>
              <a:rPr lang="nb-NO" dirty="0"/>
              <a:t> </a:t>
            </a:r>
            <a:r>
              <a:rPr lang="nb-NO" dirty="0" err="1"/>
              <a:t>the</a:t>
            </a:r>
            <a:r>
              <a:rPr lang="nb-NO" dirty="0"/>
              <a:t> </a:t>
            </a:r>
            <a:r>
              <a:rPr lang="nb-NO" dirty="0" err="1"/>
              <a:t>vessel</a:t>
            </a:r>
            <a:r>
              <a:rPr lang="nb-NO" dirty="0"/>
              <a:t> is</a:t>
            </a:r>
          </a:p>
          <a:p>
            <a:pPr lvl="2"/>
            <a:r>
              <a:rPr lang="nb-NO" dirty="0"/>
              <a:t>Stable speed</a:t>
            </a:r>
          </a:p>
          <a:p>
            <a:pPr lvl="2"/>
            <a:r>
              <a:rPr lang="nb-NO" dirty="0"/>
              <a:t>Stable </a:t>
            </a:r>
            <a:r>
              <a:rPr lang="nb-NO" dirty="0" err="1"/>
              <a:t>course</a:t>
            </a:r>
            <a:endParaRPr lang="nb-NO" dirty="0"/>
          </a:p>
          <a:p>
            <a:pPr lvl="2"/>
            <a:r>
              <a:rPr lang="nb-NO" dirty="0"/>
              <a:t>Good </a:t>
            </a:r>
            <a:r>
              <a:rPr lang="nb-NO" dirty="0" err="1"/>
              <a:t>conditions</a:t>
            </a:r>
            <a:r>
              <a:rPr lang="nb-NO" dirty="0"/>
              <a:t> </a:t>
            </a:r>
            <a:r>
              <a:rPr lang="nb-NO" dirty="0" err="1"/>
              <a:t>throughout</a:t>
            </a:r>
            <a:r>
              <a:rPr lang="nb-NO" dirty="0"/>
              <a:t> </a:t>
            </a:r>
          </a:p>
          <a:p>
            <a:pPr lvl="1"/>
            <a:r>
              <a:rPr lang="nb-NO" dirty="0" err="1"/>
              <a:t>Calibration</a:t>
            </a:r>
            <a:r>
              <a:rPr lang="nb-NO" dirty="0"/>
              <a:t> </a:t>
            </a:r>
            <a:r>
              <a:rPr lang="nb-NO" dirty="0" err="1"/>
              <a:t>control</a:t>
            </a:r>
            <a:r>
              <a:rPr lang="nb-NO" dirty="0"/>
              <a:t> </a:t>
            </a:r>
            <a:r>
              <a:rPr lang="nb-NO" dirty="0" err="1"/>
              <a:t>of</a:t>
            </a:r>
            <a:r>
              <a:rPr lang="nb-NO" dirty="0"/>
              <a:t> </a:t>
            </a:r>
            <a:r>
              <a:rPr lang="nb-NO" dirty="0" err="1"/>
              <a:t>both</a:t>
            </a:r>
            <a:r>
              <a:rPr lang="nb-NO" dirty="0"/>
              <a:t> </a:t>
            </a:r>
            <a:r>
              <a:rPr lang="nb-NO" dirty="0" err="1"/>
              <a:t>high</a:t>
            </a:r>
            <a:r>
              <a:rPr lang="nb-NO" dirty="0"/>
              <a:t> and </a:t>
            </a:r>
            <a:r>
              <a:rPr lang="nb-NO" dirty="0" err="1"/>
              <a:t>low</a:t>
            </a:r>
            <a:r>
              <a:rPr lang="nb-NO" dirty="0"/>
              <a:t> STW </a:t>
            </a:r>
            <a:r>
              <a:rPr lang="nb-NO" dirty="0" err="1"/>
              <a:t>tables</a:t>
            </a:r>
            <a:endParaRPr lang="nb-NO" dirty="0"/>
          </a:p>
          <a:p>
            <a:pPr lvl="1"/>
            <a:r>
              <a:rPr lang="nb-NO" dirty="0"/>
              <a:t>Post </a:t>
            </a:r>
            <a:r>
              <a:rPr lang="nb-NO" dirty="0" err="1"/>
              <a:t>processing</a:t>
            </a:r>
            <a:r>
              <a:rPr lang="nb-NO" dirty="0"/>
              <a:t> and </a:t>
            </a:r>
            <a:r>
              <a:rPr lang="nb-NO" dirty="0" err="1"/>
              <a:t>check</a:t>
            </a:r>
            <a:r>
              <a:rPr lang="nb-NO" dirty="0"/>
              <a:t> </a:t>
            </a:r>
            <a:r>
              <a:rPr lang="nb-NO" dirty="0" err="1"/>
              <a:t>the</a:t>
            </a:r>
            <a:r>
              <a:rPr lang="nb-NO" dirty="0"/>
              <a:t> </a:t>
            </a:r>
            <a:r>
              <a:rPr lang="nb-NO" dirty="0" err="1"/>
              <a:t>installation</a:t>
            </a:r>
            <a:r>
              <a:rPr lang="nb-NO" dirty="0"/>
              <a:t> angles and speed </a:t>
            </a:r>
            <a:r>
              <a:rPr lang="nb-NO" dirty="0" err="1"/>
              <a:t>tables</a:t>
            </a:r>
            <a:r>
              <a:rPr lang="nb-NO" dirty="0"/>
              <a:t> </a:t>
            </a:r>
            <a:r>
              <a:rPr lang="nb-NO" dirty="0" err="1"/>
              <a:t>are</a:t>
            </a:r>
            <a:r>
              <a:rPr lang="nb-NO" dirty="0"/>
              <a:t> </a:t>
            </a:r>
            <a:r>
              <a:rPr lang="nb-NO" dirty="0" err="1"/>
              <a:t>correct</a:t>
            </a:r>
            <a:r>
              <a:rPr lang="nb-NO" dirty="0"/>
              <a:t> over a range </a:t>
            </a:r>
            <a:r>
              <a:rPr lang="nb-NO" dirty="0" err="1"/>
              <a:t>of</a:t>
            </a:r>
            <a:r>
              <a:rPr lang="nb-NO" dirty="0"/>
              <a:t> speeds, and </a:t>
            </a:r>
            <a:r>
              <a:rPr lang="nb-NO" dirty="0" err="1"/>
              <a:t>manouvring</a:t>
            </a:r>
            <a:r>
              <a:rPr lang="nb-NO" dirty="0"/>
              <a:t> </a:t>
            </a:r>
            <a:r>
              <a:rPr lang="nb-NO" dirty="0" err="1"/>
              <a:t>situations</a:t>
            </a:r>
            <a:endParaRPr lang="nb-NO" dirty="0"/>
          </a:p>
          <a:p>
            <a:pPr lvl="1"/>
            <a:r>
              <a:rPr lang="nb-NO" dirty="0"/>
              <a:t>Setting </a:t>
            </a:r>
            <a:r>
              <a:rPr lang="nb-NO" dirty="0" err="1"/>
              <a:t>the</a:t>
            </a:r>
            <a:r>
              <a:rPr lang="nb-NO" dirty="0"/>
              <a:t> </a:t>
            </a:r>
            <a:r>
              <a:rPr lang="nb-NO" dirty="0" err="1"/>
              <a:t>averaging</a:t>
            </a:r>
            <a:r>
              <a:rPr lang="nb-NO" dirty="0"/>
              <a:t> to </a:t>
            </a:r>
            <a:r>
              <a:rPr lang="nb-NO" dirty="0" err="1"/>
              <a:t>give</a:t>
            </a:r>
            <a:r>
              <a:rPr lang="nb-NO" dirty="0"/>
              <a:t> optimal </a:t>
            </a:r>
            <a:r>
              <a:rPr lang="nb-NO" dirty="0" err="1"/>
              <a:t>performance</a:t>
            </a:r>
            <a:endParaRPr lang="nb-NO" dirty="0"/>
          </a:p>
          <a:p>
            <a:pPr marL="457200" lvl="1" indent="0">
              <a:buNone/>
            </a:pPr>
            <a:endParaRPr lang="nb-NO" dirty="0"/>
          </a:p>
          <a:p>
            <a:pPr marL="457200" lvl="1" indent="0">
              <a:buNone/>
            </a:pPr>
            <a:r>
              <a:rPr lang="nb-NO" dirty="0"/>
              <a:t>To understand </a:t>
            </a:r>
            <a:r>
              <a:rPr lang="nb-NO" dirty="0" err="1"/>
              <a:t>this</a:t>
            </a:r>
            <a:r>
              <a:rPr lang="nb-NO" dirty="0"/>
              <a:t> it is </a:t>
            </a:r>
            <a:r>
              <a:rPr lang="nb-NO" dirty="0" err="1"/>
              <a:t>useful</a:t>
            </a:r>
            <a:r>
              <a:rPr lang="nb-NO" dirty="0"/>
              <a:t> to </a:t>
            </a:r>
            <a:r>
              <a:rPr lang="nb-NO" dirty="0" err="1"/>
              <a:t>know</a:t>
            </a:r>
            <a:r>
              <a:rPr lang="nb-NO" dirty="0"/>
              <a:t> </a:t>
            </a:r>
            <a:r>
              <a:rPr lang="nb-NO" dirty="0" err="1"/>
              <a:t>how</a:t>
            </a:r>
            <a:r>
              <a:rPr lang="nb-NO" dirty="0"/>
              <a:t> </a:t>
            </a:r>
            <a:r>
              <a:rPr lang="nb-NO" dirty="0" err="1"/>
              <a:t>the</a:t>
            </a:r>
            <a:r>
              <a:rPr lang="nb-NO" dirty="0"/>
              <a:t> system </a:t>
            </a:r>
            <a:r>
              <a:rPr lang="nb-NO" dirty="0" err="1"/>
              <a:t>processes</a:t>
            </a:r>
            <a:r>
              <a:rPr lang="nb-NO" dirty="0"/>
              <a:t> </a:t>
            </a:r>
            <a:r>
              <a:rPr lang="nb-NO" dirty="0" err="1"/>
              <a:t>the</a:t>
            </a:r>
            <a:r>
              <a:rPr lang="nb-NO" dirty="0"/>
              <a:t> data</a:t>
            </a:r>
          </a:p>
          <a:p>
            <a:pPr lvl="1"/>
            <a:endParaRPr lang="nb-NO" dirty="0"/>
          </a:p>
        </p:txBody>
      </p:sp>
      <p:sp>
        <p:nvSpPr>
          <p:cNvPr id="3" name="Subtitle 2"/>
          <p:cNvSpPr>
            <a:spLocks noGrp="1"/>
          </p:cNvSpPr>
          <p:nvPr>
            <p:ph type="subTitle" idx="13"/>
          </p:nvPr>
        </p:nvSpPr>
        <p:spPr/>
        <p:txBody>
          <a:bodyPr>
            <a:normAutofit fontScale="85000" lnSpcReduction="10000"/>
          </a:bodyPr>
          <a:lstStyle/>
          <a:p>
            <a:r>
              <a:rPr lang="nb-NO" dirty="0"/>
              <a:t>To </a:t>
            </a:r>
            <a:r>
              <a:rPr lang="nb-NO" dirty="0" err="1"/>
              <a:t>get</a:t>
            </a:r>
            <a:r>
              <a:rPr lang="nb-NO" dirty="0"/>
              <a:t> </a:t>
            </a:r>
            <a:r>
              <a:rPr lang="nb-NO" dirty="0" err="1"/>
              <a:t>better</a:t>
            </a:r>
            <a:r>
              <a:rPr lang="nb-NO" dirty="0"/>
              <a:t> </a:t>
            </a:r>
            <a:r>
              <a:rPr lang="nb-NO" dirty="0" err="1"/>
              <a:t>than</a:t>
            </a:r>
            <a:r>
              <a:rPr lang="nb-NO" dirty="0"/>
              <a:t> 2% </a:t>
            </a:r>
            <a:r>
              <a:rPr lang="nb-NO" dirty="0" err="1"/>
              <a:t>accuracy</a:t>
            </a:r>
            <a:r>
              <a:rPr lang="nb-NO" dirty="0"/>
              <a:t> </a:t>
            </a:r>
          </a:p>
        </p:txBody>
      </p:sp>
      <p:sp>
        <p:nvSpPr>
          <p:cNvPr id="6" name="Content Placeholder 1"/>
          <p:cNvSpPr txBox="1">
            <a:spLocks/>
          </p:cNvSpPr>
          <p:nvPr/>
        </p:nvSpPr>
        <p:spPr>
          <a:xfrm>
            <a:off x="107504" y="3659833"/>
            <a:ext cx="4032448" cy="143219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FFFF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FFF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FFFF0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fontAlgn="auto">
              <a:spcAft>
                <a:spcPts val="0"/>
              </a:spcAft>
            </a:pPr>
            <a:endParaRPr lang="nb-NO" dirty="0"/>
          </a:p>
        </p:txBody>
      </p:sp>
      <p:sp>
        <p:nvSpPr>
          <p:cNvPr id="10" name="Rectangle 9">
            <a:extLst>
              <a:ext uri="{FF2B5EF4-FFF2-40B4-BE49-F238E27FC236}">
                <a16:creationId xmlns:a16="http://schemas.microsoft.com/office/drawing/2014/main" id="{17446FAD-BD99-46BE-BB7C-1579DA5FF3CE}"/>
              </a:ext>
            </a:extLst>
          </p:cNvPr>
          <p:cNvSpPr/>
          <p:nvPr/>
        </p:nvSpPr>
        <p:spPr>
          <a:xfrm>
            <a:off x="6804248" y="927781"/>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xtBox 10">
            <a:extLst>
              <a:ext uri="{FF2B5EF4-FFF2-40B4-BE49-F238E27FC236}">
                <a16:creationId xmlns:a16="http://schemas.microsoft.com/office/drawing/2014/main" id="{D67BA08A-D08B-4723-A3C1-BF26D8AF216A}"/>
              </a:ext>
            </a:extLst>
          </p:cNvPr>
          <p:cNvSpPr txBox="1"/>
          <p:nvPr/>
        </p:nvSpPr>
        <p:spPr>
          <a:xfrm>
            <a:off x="7193280" y="1163528"/>
            <a:ext cx="1673808" cy="400110"/>
          </a:xfrm>
          <a:prstGeom prst="rect">
            <a:avLst/>
          </a:prstGeom>
          <a:noFill/>
        </p:spPr>
        <p:txBody>
          <a:bodyPr wrap="square" rtlCol="0">
            <a:spAutoFit/>
          </a:bodyPr>
          <a:lstStyle/>
          <a:p>
            <a:r>
              <a:rPr lang="nb-NO" sz="2000" dirty="0">
                <a:solidFill>
                  <a:srgbClr val="FFFF00"/>
                </a:solidFill>
                <a:latin typeface="+mj-lt"/>
              </a:rPr>
              <a:t>The </a:t>
            </a:r>
            <a:r>
              <a:rPr lang="nb-NO" sz="2000" dirty="0" err="1">
                <a:solidFill>
                  <a:srgbClr val="FFFF00"/>
                </a:solidFill>
                <a:latin typeface="+mj-lt"/>
              </a:rPr>
              <a:t>Process</a:t>
            </a:r>
            <a:endParaRPr lang="nb-NO" sz="2800" dirty="0">
              <a:solidFill>
                <a:srgbClr val="FFFF00"/>
              </a:solidFill>
              <a:latin typeface="+mj-lt"/>
            </a:endParaRPr>
          </a:p>
        </p:txBody>
      </p:sp>
      <p:sp>
        <p:nvSpPr>
          <p:cNvPr id="12" name="TextBox 11">
            <a:extLst>
              <a:ext uri="{FF2B5EF4-FFF2-40B4-BE49-F238E27FC236}">
                <a16:creationId xmlns:a16="http://schemas.microsoft.com/office/drawing/2014/main" id="{F73739CA-52FA-484F-AA5C-C245EB509235}"/>
              </a:ext>
            </a:extLst>
          </p:cNvPr>
          <p:cNvSpPr txBox="1"/>
          <p:nvPr/>
        </p:nvSpPr>
        <p:spPr>
          <a:xfrm>
            <a:off x="6833240" y="873775"/>
            <a:ext cx="2109232" cy="400110"/>
          </a:xfrm>
          <a:prstGeom prst="rect">
            <a:avLst/>
          </a:prstGeom>
          <a:noFill/>
        </p:spPr>
        <p:txBody>
          <a:bodyPr wrap="square" rtlCol="0">
            <a:spAutoFit/>
          </a:bodyPr>
          <a:lstStyle/>
          <a:p>
            <a:r>
              <a:rPr lang="nb-NO" sz="2000" dirty="0" err="1">
                <a:solidFill>
                  <a:srgbClr val="FFFF00"/>
                </a:solidFill>
                <a:latin typeface="+mn-lt"/>
              </a:rPr>
              <a:t>Calibration</a:t>
            </a:r>
            <a:r>
              <a:rPr lang="nb-NO" sz="2000" dirty="0">
                <a:solidFill>
                  <a:srgbClr val="FFFF00"/>
                </a:solidFill>
                <a:latin typeface="+mn-lt"/>
              </a:rPr>
              <a:t> </a:t>
            </a:r>
            <a:r>
              <a:rPr lang="nb-NO" sz="2000" dirty="0" err="1">
                <a:solidFill>
                  <a:srgbClr val="FFFF00"/>
                </a:solidFill>
                <a:latin typeface="+mn-lt"/>
              </a:rPr>
              <a:t>on</a:t>
            </a:r>
            <a:r>
              <a:rPr lang="nb-NO" sz="2000" dirty="0">
                <a:solidFill>
                  <a:srgbClr val="FFFF00"/>
                </a:solidFill>
                <a:latin typeface="+mn-lt"/>
              </a:rPr>
              <a:t> DL2</a:t>
            </a:r>
            <a:endParaRPr lang="nb-NO" dirty="0">
              <a:solidFill>
                <a:srgbClr val="FFFF00"/>
              </a:solidFill>
              <a:latin typeface="+mn-lt"/>
            </a:endParaRPr>
          </a:p>
        </p:txBody>
      </p:sp>
    </p:spTree>
    <p:extLst>
      <p:ext uri="{BB962C8B-B14F-4D97-AF65-F5344CB8AC3E}">
        <p14:creationId xmlns:p14="http://schemas.microsoft.com/office/powerpoint/2010/main" val="1905705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75605"/>
            <a:ext cx="6732240" cy="3384376"/>
          </a:xfrm>
        </p:spPr>
        <p:txBody>
          <a:bodyPr>
            <a:normAutofit/>
          </a:bodyPr>
          <a:lstStyle/>
          <a:p>
            <a:r>
              <a:rPr lang="nb-NO" sz="2000" dirty="0" err="1"/>
              <a:t>What</a:t>
            </a:r>
            <a:r>
              <a:rPr lang="nb-NO" sz="2000" dirty="0"/>
              <a:t> </a:t>
            </a:r>
            <a:r>
              <a:rPr lang="nb-NO" sz="2000" dirty="0" err="1"/>
              <a:t>factors</a:t>
            </a:r>
            <a:r>
              <a:rPr lang="nb-NO" sz="2000" dirty="0"/>
              <a:t> </a:t>
            </a:r>
            <a:r>
              <a:rPr lang="nb-NO" sz="2000" dirty="0" err="1"/>
              <a:t>of</a:t>
            </a:r>
            <a:r>
              <a:rPr lang="nb-NO" sz="2000" dirty="0"/>
              <a:t> a speed log </a:t>
            </a:r>
            <a:r>
              <a:rPr lang="nb-NO" sz="2000" dirty="0" err="1"/>
              <a:t>change</a:t>
            </a:r>
            <a:r>
              <a:rPr lang="nb-NO" sz="2000" dirty="0"/>
              <a:t> </a:t>
            </a:r>
            <a:r>
              <a:rPr lang="nb-NO" sz="2000" dirty="0" err="1"/>
              <a:t>between</a:t>
            </a:r>
            <a:r>
              <a:rPr lang="nb-NO" sz="2000" dirty="0"/>
              <a:t> </a:t>
            </a:r>
            <a:r>
              <a:rPr lang="nb-NO" sz="2000" dirty="0" err="1"/>
              <a:t>vessels</a:t>
            </a:r>
            <a:r>
              <a:rPr lang="nb-NO" sz="2000" dirty="0"/>
              <a:t> /systems?</a:t>
            </a:r>
          </a:p>
          <a:p>
            <a:pPr lvl="1"/>
            <a:r>
              <a:rPr lang="nb-NO" sz="1600" dirty="0"/>
              <a:t>The </a:t>
            </a:r>
            <a:r>
              <a:rPr lang="nb-NO" sz="1600" dirty="0" err="1"/>
              <a:t>flow</a:t>
            </a:r>
            <a:r>
              <a:rPr lang="nb-NO" sz="1600" dirty="0"/>
              <a:t> </a:t>
            </a:r>
            <a:r>
              <a:rPr lang="nb-NO" sz="1600" dirty="0" err="1"/>
              <a:t>of</a:t>
            </a:r>
            <a:r>
              <a:rPr lang="nb-NO" sz="1600" dirty="0"/>
              <a:t> water </a:t>
            </a:r>
            <a:r>
              <a:rPr lang="nb-NO" sz="1600" dirty="0" err="1"/>
              <a:t>around</a:t>
            </a:r>
            <a:r>
              <a:rPr lang="nb-NO" sz="1600" dirty="0"/>
              <a:t> </a:t>
            </a:r>
            <a:r>
              <a:rPr lang="nb-NO" sz="1600" dirty="0" err="1"/>
              <a:t>the</a:t>
            </a:r>
            <a:r>
              <a:rPr lang="nb-NO" sz="1600" dirty="0"/>
              <a:t> sensor</a:t>
            </a:r>
          </a:p>
          <a:p>
            <a:pPr lvl="2"/>
            <a:r>
              <a:rPr lang="nb-NO" sz="1200" dirty="0"/>
              <a:t>The </a:t>
            </a:r>
            <a:r>
              <a:rPr lang="nb-NO" sz="1200" dirty="0" err="1"/>
              <a:t>mounting</a:t>
            </a:r>
            <a:r>
              <a:rPr lang="nb-NO" sz="1200" dirty="0"/>
              <a:t> </a:t>
            </a:r>
            <a:r>
              <a:rPr lang="nb-NO" sz="1200" dirty="0" err="1"/>
              <a:t>position</a:t>
            </a:r>
            <a:r>
              <a:rPr lang="nb-NO" sz="1200" dirty="0"/>
              <a:t>, Depth </a:t>
            </a:r>
            <a:r>
              <a:rPr lang="nb-NO" sz="1200" dirty="0" err="1"/>
              <a:t>of</a:t>
            </a:r>
            <a:r>
              <a:rPr lang="nb-NO" sz="1200" dirty="0"/>
              <a:t> </a:t>
            </a:r>
            <a:r>
              <a:rPr lang="nb-NO" sz="1200" dirty="0" err="1"/>
              <a:t>the</a:t>
            </a:r>
            <a:r>
              <a:rPr lang="nb-NO" sz="1200" dirty="0"/>
              <a:t> sensor</a:t>
            </a:r>
          </a:p>
          <a:p>
            <a:pPr lvl="2"/>
            <a:r>
              <a:rPr lang="nb-NO" sz="1200" dirty="0" err="1"/>
              <a:t>Mounting</a:t>
            </a:r>
            <a:r>
              <a:rPr lang="nb-NO" sz="1200" dirty="0"/>
              <a:t> angle and </a:t>
            </a:r>
            <a:r>
              <a:rPr lang="nb-NO" sz="1200" dirty="0" err="1"/>
              <a:t>rotation</a:t>
            </a:r>
            <a:r>
              <a:rPr lang="nb-NO" sz="1200" dirty="0"/>
              <a:t> </a:t>
            </a:r>
            <a:r>
              <a:rPr lang="nb-NO" sz="1200" dirty="0" err="1"/>
              <a:t>of</a:t>
            </a:r>
            <a:r>
              <a:rPr lang="nb-NO" sz="1200" dirty="0"/>
              <a:t> </a:t>
            </a:r>
            <a:r>
              <a:rPr lang="nb-NO" sz="1200" dirty="0" err="1"/>
              <a:t>the</a:t>
            </a:r>
            <a:r>
              <a:rPr lang="nb-NO" sz="1200" dirty="0"/>
              <a:t> sensor</a:t>
            </a:r>
          </a:p>
          <a:p>
            <a:pPr lvl="2"/>
            <a:r>
              <a:rPr lang="nb-NO" sz="1200" dirty="0"/>
              <a:t>The Growth </a:t>
            </a:r>
            <a:r>
              <a:rPr lang="nb-NO" sz="1200" dirty="0" err="1"/>
              <a:t>on</a:t>
            </a:r>
            <a:r>
              <a:rPr lang="nb-NO" sz="1200" dirty="0"/>
              <a:t> </a:t>
            </a:r>
            <a:r>
              <a:rPr lang="nb-NO" sz="1200" dirty="0" err="1"/>
              <a:t>the</a:t>
            </a:r>
            <a:r>
              <a:rPr lang="nb-NO" sz="1200" dirty="0"/>
              <a:t> hull</a:t>
            </a:r>
          </a:p>
        </p:txBody>
      </p:sp>
      <p:sp>
        <p:nvSpPr>
          <p:cNvPr id="3" name="Subtitle 2"/>
          <p:cNvSpPr>
            <a:spLocks noGrp="1"/>
          </p:cNvSpPr>
          <p:nvPr>
            <p:ph type="subTitle" idx="13"/>
          </p:nvPr>
        </p:nvSpPr>
        <p:spPr>
          <a:xfrm>
            <a:off x="1115616" y="699541"/>
            <a:ext cx="4752528" cy="576064"/>
          </a:xfrm>
        </p:spPr>
        <p:txBody>
          <a:bodyPr>
            <a:normAutofit lnSpcReduction="10000"/>
          </a:bodyPr>
          <a:lstStyle/>
          <a:p>
            <a:r>
              <a:rPr lang="nb-NO" dirty="0" err="1"/>
              <a:t>Introduction</a:t>
            </a:r>
            <a:endParaRPr lang="nb-NO" dirty="0"/>
          </a:p>
        </p:txBody>
      </p:sp>
      <p:sp>
        <p:nvSpPr>
          <p:cNvPr id="5" name="Rectangle 4">
            <a:extLst>
              <a:ext uri="{FF2B5EF4-FFF2-40B4-BE49-F238E27FC236}">
                <a16:creationId xmlns:a16="http://schemas.microsoft.com/office/drawing/2014/main" id="{DB318FFC-BCDC-438D-ADD7-50392278BF13}"/>
              </a:ext>
            </a:extLst>
          </p:cNvPr>
          <p:cNvSpPr/>
          <p:nvPr/>
        </p:nvSpPr>
        <p:spPr>
          <a:xfrm>
            <a:off x="6764576" y="216024"/>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xtBox 5">
            <a:extLst>
              <a:ext uri="{FF2B5EF4-FFF2-40B4-BE49-F238E27FC236}">
                <a16:creationId xmlns:a16="http://schemas.microsoft.com/office/drawing/2014/main" id="{13012373-6FD3-49F5-A50A-FB3E09C2DEFF}"/>
              </a:ext>
            </a:extLst>
          </p:cNvPr>
          <p:cNvSpPr txBox="1"/>
          <p:nvPr/>
        </p:nvSpPr>
        <p:spPr>
          <a:xfrm>
            <a:off x="7262074" y="144016"/>
            <a:ext cx="1331694" cy="400110"/>
          </a:xfrm>
          <a:prstGeom prst="rect">
            <a:avLst/>
          </a:prstGeom>
          <a:noFill/>
        </p:spPr>
        <p:txBody>
          <a:bodyPr wrap="square" rtlCol="0">
            <a:spAutoFit/>
          </a:bodyPr>
          <a:lstStyle/>
          <a:p>
            <a:r>
              <a:rPr lang="nb-NO" sz="2000" dirty="0" err="1">
                <a:solidFill>
                  <a:srgbClr val="FFFF00"/>
                </a:solidFill>
                <a:latin typeface="+mn-lt"/>
              </a:rPr>
              <a:t>Calibration</a:t>
            </a:r>
            <a:endParaRPr lang="nb-NO" dirty="0">
              <a:solidFill>
                <a:srgbClr val="FFFF00"/>
              </a:solidFill>
              <a:latin typeface="+mn-lt"/>
            </a:endParaRPr>
          </a:p>
        </p:txBody>
      </p:sp>
      <p:sp>
        <p:nvSpPr>
          <p:cNvPr id="7" name="TextBox 6">
            <a:extLst>
              <a:ext uri="{FF2B5EF4-FFF2-40B4-BE49-F238E27FC236}">
                <a16:creationId xmlns:a16="http://schemas.microsoft.com/office/drawing/2014/main" id="{30DF0F32-E917-41A2-AB3A-03052EC211F3}"/>
              </a:ext>
            </a:extLst>
          </p:cNvPr>
          <p:cNvSpPr txBox="1"/>
          <p:nvPr/>
        </p:nvSpPr>
        <p:spPr>
          <a:xfrm>
            <a:off x="6820838" y="408335"/>
            <a:ext cx="2109232" cy="369332"/>
          </a:xfrm>
          <a:prstGeom prst="rect">
            <a:avLst/>
          </a:prstGeom>
          <a:noFill/>
        </p:spPr>
        <p:txBody>
          <a:bodyPr wrap="square" rtlCol="0">
            <a:spAutoFit/>
          </a:bodyPr>
          <a:lstStyle/>
          <a:p>
            <a:r>
              <a:rPr lang="nb-NO" sz="1800" dirty="0">
                <a:solidFill>
                  <a:srgbClr val="FFFF00"/>
                </a:solidFill>
                <a:latin typeface="+mj-lt"/>
              </a:rPr>
              <a:t>Intro and </a:t>
            </a:r>
            <a:r>
              <a:rPr lang="nb-NO" sz="1800" dirty="0" err="1">
                <a:solidFill>
                  <a:srgbClr val="FFFF00"/>
                </a:solidFill>
                <a:latin typeface="+mj-lt"/>
              </a:rPr>
              <a:t>the</a:t>
            </a:r>
            <a:r>
              <a:rPr lang="nb-NO" sz="1800" dirty="0">
                <a:solidFill>
                  <a:srgbClr val="FFFF00"/>
                </a:solidFill>
                <a:latin typeface="+mj-lt"/>
              </a:rPr>
              <a:t> Basics</a:t>
            </a:r>
            <a:endParaRPr lang="nb-NO" sz="900" dirty="0">
              <a:solidFill>
                <a:srgbClr val="FFFF00"/>
              </a:solidFill>
              <a:latin typeface="+mj-lt"/>
            </a:endParaRPr>
          </a:p>
        </p:txBody>
      </p:sp>
      <p:pic>
        <p:nvPicPr>
          <p:cNvPr id="8" name="Picture 5">
            <a:extLst>
              <a:ext uri="{FF2B5EF4-FFF2-40B4-BE49-F238E27FC236}">
                <a16:creationId xmlns:a16="http://schemas.microsoft.com/office/drawing/2014/main" id="{9D47C91F-862A-48ED-A3C3-244902077C6A}"/>
              </a:ext>
            </a:extLst>
          </p:cNvPr>
          <p:cNvPicPr>
            <a:picLocks noChangeAspect="1" noChangeArrowheads="1"/>
          </p:cNvPicPr>
          <p:nvPr/>
        </p:nvPicPr>
        <p:blipFill>
          <a:blip r:embed="rId3" cstate="print"/>
          <a:srcRect/>
          <a:stretch>
            <a:fillRect/>
          </a:stretch>
        </p:blipFill>
        <p:spPr bwMode="auto">
          <a:xfrm>
            <a:off x="4605028" y="1851669"/>
            <a:ext cx="1976066" cy="1221842"/>
          </a:xfrm>
          <a:prstGeom prst="rect">
            <a:avLst/>
          </a:prstGeom>
          <a:noFill/>
          <a:ln w="9525">
            <a:noFill/>
            <a:miter lim="800000"/>
            <a:headEnd/>
            <a:tailEnd/>
          </a:ln>
        </p:spPr>
      </p:pic>
      <p:pic>
        <p:nvPicPr>
          <p:cNvPr id="9" name="Picture 3">
            <a:extLst>
              <a:ext uri="{FF2B5EF4-FFF2-40B4-BE49-F238E27FC236}">
                <a16:creationId xmlns:a16="http://schemas.microsoft.com/office/drawing/2014/main" id="{FC33DEC5-5CBD-42C9-A251-9637AD5131CF}"/>
              </a:ext>
            </a:extLst>
          </p:cNvPr>
          <p:cNvPicPr>
            <a:picLocks noChangeAspect="1" noChangeArrowheads="1"/>
          </p:cNvPicPr>
          <p:nvPr/>
        </p:nvPicPr>
        <p:blipFill>
          <a:blip r:embed="rId4" cstate="print"/>
          <a:srcRect/>
          <a:stretch>
            <a:fillRect/>
          </a:stretch>
        </p:blipFill>
        <p:spPr bwMode="auto">
          <a:xfrm>
            <a:off x="395536" y="2889776"/>
            <a:ext cx="2507828" cy="478490"/>
          </a:xfrm>
          <a:prstGeom prst="rect">
            <a:avLst/>
          </a:prstGeom>
          <a:noFill/>
          <a:ln w="9525">
            <a:noFill/>
            <a:miter lim="800000"/>
            <a:headEnd/>
            <a:tailEnd/>
          </a:ln>
        </p:spPr>
      </p:pic>
      <p:pic>
        <p:nvPicPr>
          <p:cNvPr id="1032" name="Picture 8" descr="Squat effect on ships in 2019 | Squats, Hull ship, Squat workout">
            <a:extLst>
              <a:ext uri="{FF2B5EF4-FFF2-40B4-BE49-F238E27FC236}">
                <a16:creationId xmlns:a16="http://schemas.microsoft.com/office/drawing/2014/main" id="{A8A82341-3625-41C0-B1B4-E6AE0CC624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79819" y="3204156"/>
            <a:ext cx="2397646" cy="171260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ulti Phase Flow Analyses | Fluid Dynamics Analyses">
            <a:extLst>
              <a:ext uri="{FF2B5EF4-FFF2-40B4-BE49-F238E27FC236}">
                <a16:creationId xmlns:a16="http://schemas.microsoft.com/office/drawing/2014/main" id="{074BC170-AF40-4ED7-ACCE-97B2D837B6C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63688" y="3368266"/>
            <a:ext cx="2088379" cy="1566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6927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92056" y="1248454"/>
            <a:ext cx="2134859" cy="3023823"/>
          </a:xfrm>
        </p:spPr>
        <p:txBody>
          <a:bodyPr>
            <a:normAutofit lnSpcReduction="10000"/>
          </a:bodyPr>
          <a:lstStyle/>
          <a:p>
            <a:pPr marL="0" indent="0">
              <a:buNone/>
            </a:pPr>
            <a:r>
              <a:rPr lang="nb-NO" sz="1800" dirty="0"/>
              <a:t>The Transceiver DL850</a:t>
            </a:r>
          </a:p>
          <a:p>
            <a:r>
              <a:rPr lang="nb-NO" sz="1600" dirty="0"/>
              <a:t>Analog </a:t>
            </a:r>
            <a:r>
              <a:rPr lang="nb-NO" sz="1600" dirty="0" err="1"/>
              <a:t>cable</a:t>
            </a:r>
            <a:r>
              <a:rPr lang="nb-NO" sz="1600" dirty="0"/>
              <a:t> from sensor</a:t>
            </a:r>
          </a:p>
          <a:p>
            <a:r>
              <a:rPr lang="nb-NO" sz="1600" dirty="0"/>
              <a:t>Power to </a:t>
            </a:r>
            <a:r>
              <a:rPr lang="nb-NO" sz="1600" dirty="0" err="1"/>
              <a:t>bottom</a:t>
            </a:r>
            <a:r>
              <a:rPr lang="nb-NO" sz="1600" dirty="0"/>
              <a:t> </a:t>
            </a:r>
            <a:r>
              <a:rPr lang="nb-NO" sz="1600" dirty="0" err="1"/>
              <a:t>of</a:t>
            </a:r>
            <a:r>
              <a:rPr lang="nb-NO" sz="1600" dirty="0"/>
              <a:t> </a:t>
            </a:r>
            <a:r>
              <a:rPr lang="nb-NO" sz="1600" dirty="0" err="1"/>
              <a:t>ship</a:t>
            </a:r>
            <a:endParaRPr lang="nb-NO" sz="1600" dirty="0"/>
          </a:p>
          <a:p>
            <a:r>
              <a:rPr lang="nb-NO" sz="1600" dirty="0"/>
              <a:t>Pulses </a:t>
            </a:r>
            <a:r>
              <a:rPr lang="nb-NO" sz="1600" dirty="0" err="1"/>
              <a:t>limited</a:t>
            </a:r>
            <a:r>
              <a:rPr lang="nb-NO" sz="1600" dirty="0"/>
              <a:t> to 1 </a:t>
            </a:r>
            <a:r>
              <a:rPr lang="nb-NO" sz="1600" dirty="0" err="1"/>
              <a:t>freq</a:t>
            </a:r>
            <a:r>
              <a:rPr lang="nb-NO" sz="1600" dirty="0"/>
              <a:t> </a:t>
            </a:r>
          </a:p>
          <a:p>
            <a:r>
              <a:rPr lang="nb-NO" sz="1600" dirty="0" err="1"/>
              <a:t>Multiplexed</a:t>
            </a:r>
            <a:endParaRPr lang="nb-NO" sz="1600" dirty="0"/>
          </a:p>
          <a:p>
            <a:r>
              <a:rPr lang="nb-NO" sz="1600" dirty="0"/>
              <a:t>3 </a:t>
            </a:r>
            <a:r>
              <a:rPr lang="nb-NO" sz="1600" dirty="0" err="1"/>
              <a:t>transducers</a:t>
            </a:r>
            <a:r>
              <a:rPr lang="nb-NO" sz="1600" dirty="0"/>
              <a:t> at 270kHz</a:t>
            </a:r>
          </a:p>
        </p:txBody>
      </p:sp>
      <p:sp>
        <p:nvSpPr>
          <p:cNvPr id="3" name="Subtitle 2"/>
          <p:cNvSpPr>
            <a:spLocks noGrp="1"/>
          </p:cNvSpPr>
          <p:nvPr>
            <p:ph type="subTitle" idx="13"/>
          </p:nvPr>
        </p:nvSpPr>
        <p:spPr>
          <a:xfrm>
            <a:off x="467544" y="748821"/>
            <a:ext cx="5856312" cy="504056"/>
          </a:xfrm>
        </p:spPr>
        <p:txBody>
          <a:bodyPr>
            <a:normAutofit fontScale="85000" lnSpcReduction="10000"/>
          </a:bodyPr>
          <a:lstStyle/>
          <a:p>
            <a:r>
              <a:rPr lang="nb-NO" sz="2400" dirty="0"/>
              <a:t>The </a:t>
            </a:r>
            <a:r>
              <a:rPr lang="nb-NO" sz="2400" dirty="0" err="1"/>
              <a:t>processing</a:t>
            </a:r>
            <a:r>
              <a:rPr lang="nb-NO" sz="2400" dirty="0"/>
              <a:t> </a:t>
            </a:r>
            <a:r>
              <a:rPr lang="nb-NO" sz="2400" dirty="0" err="1"/>
              <a:t>differences</a:t>
            </a:r>
            <a:r>
              <a:rPr lang="nb-NO" sz="2400" dirty="0"/>
              <a:t> </a:t>
            </a:r>
            <a:r>
              <a:rPr lang="nb-NO" sz="2400" dirty="0" err="1"/>
              <a:t>between</a:t>
            </a:r>
            <a:r>
              <a:rPr lang="nb-NO" sz="2400" dirty="0"/>
              <a:t> DL850 and DL2</a:t>
            </a:r>
          </a:p>
        </p:txBody>
      </p:sp>
      <p:sp>
        <p:nvSpPr>
          <p:cNvPr id="6" name="Content Placeholder 1">
            <a:extLst>
              <a:ext uri="{FF2B5EF4-FFF2-40B4-BE49-F238E27FC236}">
                <a16:creationId xmlns:a16="http://schemas.microsoft.com/office/drawing/2014/main" id="{0BD7455A-8B86-4F29-B8DE-530D9D452FBF}"/>
              </a:ext>
            </a:extLst>
          </p:cNvPr>
          <p:cNvSpPr txBox="1">
            <a:spLocks/>
          </p:cNvSpPr>
          <p:nvPr/>
        </p:nvSpPr>
        <p:spPr>
          <a:xfrm>
            <a:off x="4571999" y="1286554"/>
            <a:ext cx="2134859" cy="3047065"/>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rgbClr val="FFFF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FFF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FFFF0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FFFF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nb-NO" sz="1800" dirty="0"/>
              <a:t>The Transceiver DL2</a:t>
            </a:r>
          </a:p>
          <a:p>
            <a:pPr fontAlgn="auto">
              <a:spcAft>
                <a:spcPts val="0"/>
              </a:spcAft>
            </a:pPr>
            <a:endParaRPr lang="nb-NO" sz="1800" dirty="0"/>
          </a:p>
          <a:p>
            <a:pPr fontAlgn="auto">
              <a:spcAft>
                <a:spcPts val="0"/>
              </a:spcAft>
            </a:pPr>
            <a:r>
              <a:rPr lang="nb-NO" sz="1800" dirty="0"/>
              <a:t>Digital, </a:t>
            </a:r>
            <a:r>
              <a:rPr lang="nb-NO" sz="1800" dirty="0" err="1"/>
              <a:t>smaller</a:t>
            </a:r>
            <a:r>
              <a:rPr lang="nb-NO" sz="1800" dirty="0"/>
              <a:t>, in </a:t>
            </a:r>
            <a:r>
              <a:rPr lang="nb-NO" sz="1800" dirty="0" err="1"/>
              <a:t>the</a:t>
            </a:r>
            <a:r>
              <a:rPr lang="nb-NO" sz="1800" dirty="0"/>
              <a:t> sensor </a:t>
            </a:r>
          </a:p>
          <a:p>
            <a:pPr fontAlgn="auto">
              <a:spcAft>
                <a:spcPts val="0"/>
              </a:spcAft>
            </a:pPr>
            <a:r>
              <a:rPr lang="nb-NO" sz="1800" dirty="0"/>
              <a:t>2cm </a:t>
            </a:r>
            <a:r>
              <a:rPr lang="nb-NO" sz="1800" dirty="0" err="1"/>
              <a:t>cable</a:t>
            </a:r>
            <a:r>
              <a:rPr lang="nb-NO" sz="1800" dirty="0"/>
              <a:t> (</a:t>
            </a:r>
            <a:r>
              <a:rPr lang="nb-NO" sz="1800" dirty="0" err="1"/>
              <a:t>very</a:t>
            </a:r>
            <a:r>
              <a:rPr lang="nb-NO" sz="1800" dirty="0"/>
              <a:t> </a:t>
            </a:r>
            <a:r>
              <a:rPr lang="nb-NO" sz="1800" dirty="0" err="1"/>
              <a:t>low</a:t>
            </a:r>
            <a:r>
              <a:rPr lang="nb-NO" sz="1800" dirty="0"/>
              <a:t> </a:t>
            </a:r>
            <a:r>
              <a:rPr lang="nb-NO" sz="1800" dirty="0" err="1"/>
              <a:t>noise</a:t>
            </a:r>
            <a:r>
              <a:rPr lang="nb-NO" sz="1800" dirty="0"/>
              <a:t>)</a:t>
            </a:r>
          </a:p>
          <a:p>
            <a:pPr fontAlgn="auto">
              <a:spcAft>
                <a:spcPts val="0"/>
              </a:spcAft>
            </a:pPr>
            <a:r>
              <a:rPr lang="nb-NO" sz="1800" dirty="0" err="1"/>
              <a:t>Lower</a:t>
            </a:r>
            <a:r>
              <a:rPr lang="nb-NO" sz="1800" dirty="0"/>
              <a:t> </a:t>
            </a:r>
            <a:r>
              <a:rPr lang="nb-NO" sz="1800" dirty="0" err="1"/>
              <a:t>power</a:t>
            </a:r>
            <a:r>
              <a:rPr lang="nb-NO" sz="1800" dirty="0"/>
              <a:t> (</a:t>
            </a:r>
            <a:r>
              <a:rPr lang="nb-NO" sz="1800" dirty="0" err="1"/>
              <a:t>power</a:t>
            </a:r>
            <a:r>
              <a:rPr lang="nb-NO" sz="1800" dirty="0"/>
              <a:t> </a:t>
            </a:r>
            <a:r>
              <a:rPr lang="nb-NO" sz="1800" dirty="0" err="1"/>
              <a:t>down</a:t>
            </a:r>
            <a:r>
              <a:rPr lang="nb-NO" sz="1800" dirty="0"/>
              <a:t> </a:t>
            </a:r>
            <a:r>
              <a:rPr lang="nb-NO" sz="1800" dirty="0" err="1"/>
              <a:t>the</a:t>
            </a:r>
            <a:r>
              <a:rPr lang="nb-NO" sz="1800" dirty="0"/>
              <a:t> </a:t>
            </a:r>
            <a:r>
              <a:rPr lang="nb-NO" sz="1800" dirty="0" err="1"/>
              <a:t>cable</a:t>
            </a:r>
            <a:r>
              <a:rPr lang="nb-NO" sz="1800" dirty="0"/>
              <a:t>)</a:t>
            </a:r>
          </a:p>
          <a:p>
            <a:pPr fontAlgn="auto">
              <a:spcAft>
                <a:spcPts val="0"/>
              </a:spcAft>
            </a:pPr>
            <a:r>
              <a:rPr lang="nb-NO" sz="1800" dirty="0"/>
              <a:t>2 beams </a:t>
            </a:r>
            <a:r>
              <a:rPr lang="nb-NO" sz="1800" dirty="0" err="1"/>
              <a:t>allowing</a:t>
            </a:r>
            <a:r>
              <a:rPr lang="nb-NO" sz="1800" dirty="0"/>
              <a:t> DL21 system in same </a:t>
            </a:r>
            <a:r>
              <a:rPr lang="nb-NO" sz="1800" dirty="0" err="1"/>
              <a:t>housing</a:t>
            </a:r>
            <a:endParaRPr lang="nb-NO" sz="1800" dirty="0"/>
          </a:p>
          <a:p>
            <a:pPr fontAlgn="auto">
              <a:spcAft>
                <a:spcPts val="0"/>
              </a:spcAft>
            </a:pPr>
            <a:r>
              <a:rPr lang="nb-NO" sz="1800" dirty="0" err="1"/>
              <a:t>Multi</a:t>
            </a:r>
            <a:r>
              <a:rPr lang="nb-NO" sz="1800" dirty="0"/>
              <a:t> </a:t>
            </a:r>
            <a:r>
              <a:rPr lang="nb-NO" sz="1800" dirty="0" err="1"/>
              <a:t>frequency</a:t>
            </a:r>
            <a:endParaRPr lang="nb-NO" sz="1800" dirty="0"/>
          </a:p>
          <a:p>
            <a:pPr marL="0" indent="0" fontAlgn="auto">
              <a:spcAft>
                <a:spcPts val="0"/>
              </a:spcAft>
              <a:buNone/>
            </a:pPr>
            <a:endParaRPr lang="nb-NO" sz="1800" dirty="0"/>
          </a:p>
          <a:p>
            <a:pPr marL="0" indent="0" fontAlgn="auto">
              <a:spcAft>
                <a:spcPts val="0"/>
              </a:spcAft>
              <a:buFont typeface="Arial" pitchFamily="34" charset="0"/>
              <a:buNone/>
            </a:pPr>
            <a:endParaRPr lang="nb-NO" dirty="0"/>
          </a:p>
        </p:txBody>
      </p:sp>
      <p:sp>
        <p:nvSpPr>
          <p:cNvPr id="7" name="Rectangle 6">
            <a:extLst>
              <a:ext uri="{FF2B5EF4-FFF2-40B4-BE49-F238E27FC236}">
                <a16:creationId xmlns:a16="http://schemas.microsoft.com/office/drawing/2014/main" id="{ED2508C0-EF4A-4070-AD9A-41E358478956}"/>
              </a:ext>
            </a:extLst>
          </p:cNvPr>
          <p:cNvSpPr/>
          <p:nvPr/>
        </p:nvSpPr>
        <p:spPr>
          <a:xfrm>
            <a:off x="6732240" y="1610094"/>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extBox 8">
            <a:extLst>
              <a:ext uri="{FF2B5EF4-FFF2-40B4-BE49-F238E27FC236}">
                <a16:creationId xmlns:a16="http://schemas.microsoft.com/office/drawing/2014/main" id="{2EF7FE8E-A367-4018-A110-874FC9F03783}"/>
              </a:ext>
            </a:extLst>
          </p:cNvPr>
          <p:cNvSpPr txBox="1"/>
          <p:nvPr/>
        </p:nvSpPr>
        <p:spPr>
          <a:xfrm>
            <a:off x="6833240" y="1566497"/>
            <a:ext cx="2037224" cy="400110"/>
          </a:xfrm>
          <a:prstGeom prst="rect">
            <a:avLst/>
          </a:prstGeom>
          <a:noFill/>
        </p:spPr>
        <p:txBody>
          <a:bodyPr wrap="square" rtlCol="0">
            <a:spAutoFit/>
          </a:bodyPr>
          <a:lstStyle/>
          <a:p>
            <a:r>
              <a:rPr lang="nb-NO" sz="2000" dirty="0">
                <a:solidFill>
                  <a:srgbClr val="FFFF00"/>
                </a:solidFill>
                <a:latin typeface="+mn-lt"/>
              </a:rPr>
              <a:t>The DL2 </a:t>
            </a:r>
            <a:r>
              <a:rPr lang="nb-NO" sz="2000" dirty="0" err="1">
                <a:solidFill>
                  <a:srgbClr val="FFFF00"/>
                </a:solidFill>
                <a:latin typeface="+mn-lt"/>
              </a:rPr>
              <a:t>vs</a:t>
            </a:r>
            <a:r>
              <a:rPr lang="nb-NO" sz="2000" dirty="0">
                <a:solidFill>
                  <a:srgbClr val="FFFF00"/>
                </a:solidFill>
                <a:latin typeface="+mn-lt"/>
              </a:rPr>
              <a:t> DL850</a:t>
            </a:r>
            <a:endParaRPr lang="nb-NO" dirty="0">
              <a:solidFill>
                <a:srgbClr val="FFFF00"/>
              </a:solidFill>
              <a:latin typeface="+mn-lt"/>
            </a:endParaRPr>
          </a:p>
        </p:txBody>
      </p:sp>
      <p:sp>
        <p:nvSpPr>
          <p:cNvPr id="11" name="TextBox 10">
            <a:extLst>
              <a:ext uri="{FF2B5EF4-FFF2-40B4-BE49-F238E27FC236}">
                <a16:creationId xmlns:a16="http://schemas.microsoft.com/office/drawing/2014/main" id="{754E1D53-904F-4025-B63B-31579081BBD0}"/>
              </a:ext>
            </a:extLst>
          </p:cNvPr>
          <p:cNvSpPr txBox="1"/>
          <p:nvPr/>
        </p:nvSpPr>
        <p:spPr>
          <a:xfrm>
            <a:off x="6747856" y="1851670"/>
            <a:ext cx="2173616" cy="338554"/>
          </a:xfrm>
          <a:prstGeom prst="rect">
            <a:avLst/>
          </a:prstGeom>
          <a:noFill/>
        </p:spPr>
        <p:txBody>
          <a:bodyPr wrap="square" rtlCol="0">
            <a:spAutoFit/>
          </a:bodyPr>
          <a:lstStyle/>
          <a:p>
            <a:r>
              <a:rPr lang="nb-NO" sz="1600" dirty="0" err="1">
                <a:solidFill>
                  <a:srgbClr val="FFFF00"/>
                </a:solidFill>
                <a:latin typeface="+mj-lt"/>
              </a:rPr>
              <a:t>Why</a:t>
            </a:r>
            <a:r>
              <a:rPr lang="nb-NO" sz="1600" dirty="0">
                <a:solidFill>
                  <a:srgbClr val="FFFF00"/>
                </a:solidFill>
                <a:latin typeface="+mj-lt"/>
              </a:rPr>
              <a:t> </a:t>
            </a:r>
            <a:r>
              <a:rPr lang="nb-NO" sz="1600" dirty="0" err="1">
                <a:solidFill>
                  <a:srgbClr val="FFFF00"/>
                </a:solidFill>
                <a:latin typeface="+mj-lt"/>
              </a:rPr>
              <a:t>are</a:t>
            </a:r>
            <a:r>
              <a:rPr lang="nb-NO" sz="1600" dirty="0">
                <a:solidFill>
                  <a:srgbClr val="FFFF00"/>
                </a:solidFill>
                <a:latin typeface="+mj-lt"/>
              </a:rPr>
              <a:t> </a:t>
            </a:r>
            <a:r>
              <a:rPr lang="nb-NO" sz="1600" dirty="0" err="1">
                <a:solidFill>
                  <a:srgbClr val="FFFF00"/>
                </a:solidFill>
                <a:latin typeface="+mj-lt"/>
              </a:rPr>
              <a:t>they</a:t>
            </a:r>
            <a:r>
              <a:rPr lang="nb-NO" sz="1600" dirty="0">
                <a:solidFill>
                  <a:srgbClr val="FFFF00"/>
                </a:solidFill>
                <a:latin typeface="+mj-lt"/>
              </a:rPr>
              <a:t> different?</a:t>
            </a:r>
            <a:endParaRPr lang="nb-NO" sz="1050" dirty="0">
              <a:solidFill>
                <a:srgbClr val="FFFF00"/>
              </a:solidFill>
              <a:latin typeface="+mj-lt"/>
            </a:endParaRPr>
          </a:p>
        </p:txBody>
      </p:sp>
      <p:pic>
        <p:nvPicPr>
          <p:cNvPr id="4" name="Picture 3">
            <a:extLst>
              <a:ext uri="{FF2B5EF4-FFF2-40B4-BE49-F238E27FC236}">
                <a16:creationId xmlns:a16="http://schemas.microsoft.com/office/drawing/2014/main" id="{0281295D-C4FF-4F43-85FF-3D582CF2C57E}"/>
              </a:ext>
            </a:extLst>
          </p:cNvPr>
          <p:cNvPicPr>
            <a:picLocks noChangeAspect="1"/>
          </p:cNvPicPr>
          <p:nvPr/>
        </p:nvPicPr>
        <p:blipFill>
          <a:blip r:embed="rId3"/>
          <a:stretch>
            <a:fillRect/>
          </a:stretch>
        </p:blipFill>
        <p:spPr>
          <a:xfrm>
            <a:off x="6787501" y="169751"/>
            <a:ext cx="2237984" cy="4803998"/>
          </a:xfrm>
          <a:prstGeom prst="rect">
            <a:avLst/>
          </a:prstGeom>
        </p:spPr>
      </p:pic>
      <p:pic>
        <p:nvPicPr>
          <p:cNvPr id="5" name="Picture 4">
            <a:extLst>
              <a:ext uri="{FF2B5EF4-FFF2-40B4-BE49-F238E27FC236}">
                <a16:creationId xmlns:a16="http://schemas.microsoft.com/office/drawing/2014/main" id="{A15F8232-4973-4AB0-A46E-420C8D698C07}"/>
              </a:ext>
            </a:extLst>
          </p:cNvPr>
          <p:cNvPicPr>
            <a:picLocks noChangeAspect="1"/>
          </p:cNvPicPr>
          <p:nvPr/>
        </p:nvPicPr>
        <p:blipFill>
          <a:blip r:embed="rId4"/>
          <a:stretch>
            <a:fillRect/>
          </a:stretch>
        </p:blipFill>
        <p:spPr>
          <a:xfrm>
            <a:off x="0" y="1309796"/>
            <a:ext cx="2268428" cy="3579862"/>
          </a:xfrm>
          <a:prstGeom prst="rect">
            <a:avLst/>
          </a:prstGeom>
        </p:spPr>
      </p:pic>
      <p:pic>
        <p:nvPicPr>
          <p:cNvPr id="13" name="Picture 12" descr="A picture containing indoor, small, table, sitting&#10;&#10;Description automatically generated">
            <a:extLst>
              <a:ext uri="{FF2B5EF4-FFF2-40B4-BE49-F238E27FC236}">
                <a16:creationId xmlns:a16="http://schemas.microsoft.com/office/drawing/2014/main" id="{65B604F7-5D8A-459B-B9AB-BC47EF0973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784204" y="3732649"/>
            <a:ext cx="1377380" cy="1033035"/>
          </a:xfrm>
          <a:prstGeom prst="rect">
            <a:avLst/>
          </a:prstGeom>
        </p:spPr>
      </p:pic>
    </p:spTree>
    <p:extLst>
      <p:ext uri="{BB962C8B-B14F-4D97-AF65-F5344CB8AC3E}">
        <p14:creationId xmlns:p14="http://schemas.microsoft.com/office/powerpoint/2010/main" val="3788652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1059583"/>
            <a:ext cx="5472608" cy="2952327"/>
          </a:xfrm>
        </p:spPr>
        <p:txBody>
          <a:bodyPr>
            <a:normAutofit fontScale="47500" lnSpcReduction="20000"/>
          </a:bodyPr>
          <a:lstStyle/>
          <a:p>
            <a:r>
              <a:rPr lang="nb-NO" dirty="0"/>
              <a:t>The system </a:t>
            </a:r>
            <a:r>
              <a:rPr lang="nb-NO" dirty="0" err="1"/>
              <a:t>measures</a:t>
            </a:r>
            <a:r>
              <a:rPr lang="nb-NO" dirty="0"/>
              <a:t> </a:t>
            </a:r>
            <a:r>
              <a:rPr lang="nb-NO" dirty="0" err="1"/>
              <a:t>using</a:t>
            </a:r>
            <a:r>
              <a:rPr lang="nb-NO" dirty="0"/>
              <a:t> 3 </a:t>
            </a:r>
            <a:r>
              <a:rPr lang="nb-NO" dirty="0" err="1"/>
              <a:t>frequencies</a:t>
            </a:r>
            <a:r>
              <a:rPr lang="nb-NO" dirty="0"/>
              <a:t> </a:t>
            </a:r>
          </a:p>
          <a:p>
            <a:pPr lvl="1"/>
            <a:r>
              <a:rPr lang="nb-NO" dirty="0"/>
              <a:t>265 SOG, 265kHz </a:t>
            </a:r>
            <a:r>
              <a:rPr lang="nb-NO" dirty="0" err="1"/>
              <a:t>every</a:t>
            </a:r>
            <a:r>
              <a:rPr lang="nb-NO" dirty="0"/>
              <a:t> 600ms</a:t>
            </a:r>
          </a:p>
          <a:p>
            <a:pPr lvl="1"/>
            <a:r>
              <a:rPr lang="nb-NO" dirty="0"/>
              <a:t>277 STW, </a:t>
            </a:r>
            <a:r>
              <a:rPr lang="nb-NO" dirty="0" err="1"/>
              <a:t>every</a:t>
            </a:r>
            <a:r>
              <a:rPr lang="nb-NO" dirty="0"/>
              <a:t> 600ms</a:t>
            </a:r>
          </a:p>
          <a:p>
            <a:pPr lvl="1"/>
            <a:r>
              <a:rPr lang="nb-NO" dirty="0"/>
              <a:t>850-910 STW </a:t>
            </a:r>
            <a:r>
              <a:rPr lang="nb-NO" dirty="0" err="1"/>
              <a:t>high</a:t>
            </a:r>
            <a:r>
              <a:rPr lang="nb-NO" dirty="0"/>
              <a:t> </a:t>
            </a:r>
            <a:r>
              <a:rPr lang="nb-NO" dirty="0" err="1"/>
              <a:t>frequency</a:t>
            </a:r>
            <a:r>
              <a:rPr lang="nb-NO" dirty="0"/>
              <a:t>, 4 times </a:t>
            </a:r>
            <a:r>
              <a:rPr lang="nb-NO" dirty="0" err="1"/>
              <a:t>every</a:t>
            </a:r>
            <a:r>
              <a:rPr lang="nb-NO" dirty="0"/>
              <a:t> 600ms</a:t>
            </a:r>
          </a:p>
          <a:p>
            <a:r>
              <a:rPr lang="nb-NO" dirty="0" err="1"/>
              <a:t>Why</a:t>
            </a:r>
            <a:r>
              <a:rPr lang="nb-NO" dirty="0"/>
              <a:t>? </a:t>
            </a:r>
          </a:p>
          <a:p>
            <a:pPr lvl="1"/>
            <a:r>
              <a:rPr lang="nb-NO" dirty="0"/>
              <a:t>HF is more </a:t>
            </a:r>
            <a:r>
              <a:rPr lang="nb-NO" dirty="0" err="1"/>
              <a:t>accurate</a:t>
            </a:r>
            <a:r>
              <a:rPr lang="nb-NO" dirty="0"/>
              <a:t>, </a:t>
            </a:r>
            <a:r>
              <a:rPr lang="nb-NO" dirty="0" err="1"/>
              <a:t>but</a:t>
            </a:r>
            <a:r>
              <a:rPr lang="nb-NO" dirty="0"/>
              <a:t> is more sensitive to </a:t>
            </a:r>
            <a:r>
              <a:rPr lang="nb-NO" dirty="0" err="1"/>
              <a:t>bubles</a:t>
            </a:r>
            <a:r>
              <a:rPr lang="nb-NO" dirty="0"/>
              <a:t> etc.</a:t>
            </a:r>
          </a:p>
          <a:p>
            <a:pPr lvl="2"/>
            <a:r>
              <a:rPr lang="nb-NO" dirty="0"/>
              <a:t>HF pings more </a:t>
            </a:r>
            <a:r>
              <a:rPr lang="nb-NO" dirty="0" err="1"/>
              <a:t>often</a:t>
            </a:r>
            <a:r>
              <a:rPr lang="nb-NO" dirty="0"/>
              <a:t> and is more </a:t>
            </a:r>
            <a:r>
              <a:rPr lang="nb-NO" dirty="0" err="1"/>
              <a:t>accurate</a:t>
            </a:r>
            <a:endParaRPr lang="nb-NO" dirty="0"/>
          </a:p>
          <a:p>
            <a:pPr lvl="2"/>
            <a:r>
              <a:rPr lang="nb-NO" dirty="0"/>
              <a:t>The HF beam is </a:t>
            </a:r>
            <a:r>
              <a:rPr lang="nb-NO" dirty="0" err="1"/>
              <a:t>narrower</a:t>
            </a:r>
            <a:r>
              <a:rPr lang="nb-NO" dirty="0"/>
              <a:t> as it </a:t>
            </a:r>
            <a:r>
              <a:rPr lang="nb-NO" dirty="0" err="1"/>
              <a:t>uses</a:t>
            </a:r>
            <a:r>
              <a:rPr lang="nb-NO" dirty="0"/>
              <a:t> </a:t>
            </a:r>
            <a:r>
              <a:rPr lang="nb-NO" dirty="0" err="1"/>
              <a:t>the</a:t>
            </a:r>
            <a:r>
              <a:rPr lang="nb-NO" dirty="0"/>
              <a:t> same </a:t>
            </a:r>
            <a:r>
              <a:rPr lang="nb-NO" dirty="0" err="1"/>
              <a:t>transducers</a:t>
            </a:r>
            <a:endParaRPr lang="nb-NO" dirty="0"/>
          </a:p>
          <a:p>
            <a:pPr lvl="2"/>
            <a:r>
              <a:rPr lang="nb-NO" dirty="0"/>
              <a:t>The </a:t>
            </a:r>
            <a:r>
              <a:rPr lang="nb-NO" dirty="0" err="1"/>
              <a:t>partical</a:t>
            </a:r>
            <a:r>
              <a:rPr lang="nb-NO" dirty="0"/>
              <a:t> </a:t>
            </a:r>
            <a:r>
              <a:rPr lang="nb-NO" dirty="0" err="1"/>
              <a:t>size</a:t>
            </a:r>
            <a:r>
              <a:rPr lang="nb-NO" dirty="0"/>
              <a:t> in </a:t>
            </a:r>
            <a:r>
              <a:rPr lang="nb-NO" dirty="0" err="1"/>
              <a:t>the</a:t>
            </a:r>
            <a:r>
              <a:rPr lang="nb-NO" dirty="0"/>
              <a:t> water </a:t>
            </a:r>
            <a:r>
              <a:rPr lang="nb-NO" dirty="0" err="1"/>
              <a:t>varies</a:t>
            </a:r>
            <a:r>
              <a:rPr lang="nb-NO" dirty="0"/>
              <a:t> and at times HF is </a:t>
            </a:r>
            <a:r>
              <a:rPr lang="nb-NO" dirty="0" err="1"/>
              <a:t>better</a:t>
            </a:r>
            <a:r>
              <a:rPr lang="nb-NO" dirty="0"/>
              <a:t> </a:t>
            </a:r>
            <a:r>
              <a:rPr lang="nb-NO" dirty="0" err="1"/>
              <a:t>than</a:t>
            </a:r>
            <a:r>
              <a:rPr lang="nb-NO" dirty="0"/>
              <a:t> LF</a:t>
            </a:r>
          </a:p>
          <a:p>
            <a:pPr lvl="2"/>
            <a:r>
              <a:rPr lang="nb-NO" dirty="0"/>
              <a:t>Less </a:t>
            </a:r>
            <a:r>
              <a:rPr lang="nb-NO" dirty="0" err="1"/>
              <a:t>interference</a:t>
            </a:r>
            <a:r>
              <a:rPr lang="nb-NO" dirty="0"/>
              <a:t> </a:t>
            </a:r>
            <a:r>
              <a:rPr lang="nb-NO" dirty="0" err="1"/>
              <a:t>with</a:t>
            </a:r>
            <a:r>
              <a:rPr lang="nb-NO" dirty="0"/>
              <a:t> SOG </a:t>
            </a:r>
            <a:r>
              <a:rPr lang="nb-NO" dirty="0" err="1"/>
              <a:t>values</a:t>
            </a:r>
            <a:endParaRPr lang="nb-NO" dirty="0"/>
          </a:p>
          <a:p>
            <a:pPr lvl="1"/>
            <a:r>
              <a:rPr lang="nb-NO" dirty="0" err="1"/>
              <a:t>Backup</a:t>
            </a:r>
            <a:r>
              <a:rPr lang="nb-NO" dirty="0"/>
              <a:t> – a </a:t>
            </a:r>
            <a:r>
              <a:rPr lang="nb-NO" dirty="0" err="1"/>
              <a:t>second</a:t>
            </a:r>
            <a:r>
              <a:rPr lang="nb-NO" dirty="0"/>
              <a:t> </a:t>
            </a:r>
            <a:r>
              <a:rPr lang="nb-NO" dirty="0" err="1"/>
              <a:t>set</a:t>
            </a:r>
            <a:r>
              <a:rPr lang="nb-NO" dirty="0"/>
              <a:t> </a:t>
            </a:r>
            <a:r>
              <a:rPr lang="nb-NO" dirty="0" err="1"/>
              <a:t>of</a:t>
            </a:r>
            <a:r>
              <a:rPr lang="nb-NO" dirty="0"/>
              <a:t> </a:t>
            </a:r>
            <a:r>
              <a:rPr lang="nb-NO" dirty="0" err="1"/>
              <a:t>results</a:t>
            </a:r>
            <a:r>
              <a:rPr lang="nb-NO" dirty="0"/>
              <a:t> is </a:t>
            </a:r>
            <a:r>
              <a:rPr lang="nb-NO" dirty="0" err="1"/>
              <a:t>available</a:t>
            </a:r>
            <a:endParaRPr lang="nb-NO" dirty="0"/>
          </a:p>
          <a:p>
            <a:pPr lvl="1"/>
            <a:endParaRPr lang="nb-NO" dirty="0"/>
          </a:p>
          <a:p>
            <a:pPr marL="457200" lvl="1" indent="0">
              <a:buNone/>
            </a:pPr>
            <a:r>
              <a:rPr lang="nb-NO" dirty="0" err="1"/>
              <a:t>Coming</a:t>
            </a:r>
            <a:r>
              <a:rPr lang="nb-NO" dirty="0"/>
              <a:t> </a:t>
            </a:r>
            <a:r>
              <a:rPr lang="nb-NO" dirty="0" err="1"/>
              <a:t>soon</a:t>
            </a:r>
            <a:r>
              <a:rPr lang="nb-NO" dirty="0"/>
              <a:t>: sensor </a:t>
            </a:r>
            <a:r>
              <a:rPr lang="nb-NO" dirty="0" err="1"/>
              <a:t>version</a:t>
            </a:r>
            <a:r>
              <a:rPr lang="nb-NO" dirty="0"/>
              <a:t> 4.00 </a:t>
            </a:r>
            <a:r>
              <a:rPr lang="nb-NO" dirty="0" err="1"/>
              <a:t>will</a:t>
            </a:r>
            <a:r>
              <a:rPr lang="nb-NO" dirty="0"/>
              <a:t> ping </a:t>
            </a:r>
            <a:r>
              <a:rPr lang="nb-NO" dirty="0" err="1"/>
              <a:t>also</a:t>
            </a:r>
            <a:r>
              <a:rPr lang="nb-NO" dirty="0"/>
              <a:t> </a:t>
            </a:r>
            <a:r>
              <a:rPr lang="nb-NO" dirty="0" err="1"/>
              <a:t>low</a:t>
            </a:r>
            <a:r>
              <a:rPr lang="nb-NO" dirty="0"/>
              <a:t> </a:t>
            </a:r>
            <a:r>
              <a:rPr lang="nb-NO" dirty="0" err="1"/>
              <a:t>frequency</a:t>
            </a:r>
            <a:r>
              <a:rPr lang="nb-NO" dirty="0"/>
              <a:t> STW pings more </a:t>
            </a:r>
            <a:r>
              <a:rPr lang="nb-NO" dirty="0" err="1"/>
              <a:t>often</a:t>
            </a:r>
            <a:r>
              <a:rPr lang="nb-NO" dirty="0"/>
              <a:t> giving more stable LF </a:t>
            </a:r>
            <a:r>
              <a:rPr lang="nb-NO" dirty="0" err="1"/>
              <a:t>results</a:t>
            </a:r>
            <a:r>
              <a:rPr lang="nb-NO" dirty="0"/>
              <a:t>.</a:t>
            </a:r>
          </a:p>
          <a:p>
            <a:pPr marL="457200" lvl="1" indent="0">
              <a:buNone/>
            </a:pPr>
            <a:endParaRPr lang="nb-NO" dirty="0"/>
          </a:p>
          <a:p>
            <a:endParaRPr lang="nb-NO" dirty="0"/>
          </a:p>
          <a:p>
            <a:pPr marL="0" indent="0">
              <a:buNone/>
            </a:pPr>
            <a:endParaRPr lang="nb-NO" dirty="0"/>
          </a:p>
        </p:txBody>
      </p:sp>
      <p:sp>
        <p:nvSpPr>
          <p:cNvPr id="3" name="Subtitle 2"/>
          <p:cNvSpPr>
            <a:spLocks noGrp="1"/>
          </p:cNvSpPr>
          <p:nvPr>
            <p:ph type="subTitle" idx="13"/>
          </p:nvPr>
        </p:nvSpPr>
        <p:spPr/>
        <p:txBody>
          <a:bodyPr>
            <a:normAutofit lnSpcReduction="10000"/>
          </a:bodyPr>
          <a:lstStyle/>
          <a:p>
            <a:r>
              <a:rPr lang="nb-NO" dirty="0" err="1"/>
              <a:t>Mulitple</a:t>
            </a:r>
            <a:r>
              <a:rPr lang="nb-NO" dirty="0"/>
              <a:t> </a:t>
            </a:r>
            <a:r>
              <a:rPr lang="nb-NO" dirty="0" err="1"/>
              <a:t>frequency</a:t>
            </a:r>
            <a:endParaRPr lang="nb-NO" dirty="0"/>
          </a:p>
        </p:txBody>
      </p:sp>
      <p:pic>
        <p:nvPicPr>
          <p:cNvPr id="6" name="Picture 5">
            <a:extLst>
              <a:ext uri="{FF2B5EF4-FFF2-40B4-BE49-F238E27FC236}">
                <a16:creationId xmlns:a16="http://schemas.microsoft.com/office/drawing/2014/main" id="{6799F49E-D4FB-442E-B816-FEBE9A3845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2187" y="3003798"/>
            <a:ext cx="2784310" cy="2088232"/>
          </a:xfrm>
          <a:prstGeom prst="rect">
            <a:avLst/>
          </a:prstGeom>
        </p:spPr>
      </p:pic>
      <p:sp>
        <p:nvSpPr>
          <p:cNvPr id="7" name="Rectangle 6">
            <a:extLst>
              <a:ext uri="{FF2B5EF4-FFF2-40B4-BE49-F238E27FC236}">
                <a16:creationId xmlns:a16="http://schemas.microsoft.com/office/drawing/2014/main" id="{2CB5FE3B-7835-471B-9224-48EBD9A2B86C}"/>
              </a:ext>
            </a:extLst>
          </p:cNvPr>
          <p:cNvSpPr/>
          <p:nvPr/>
        </p:nvSpPr>
        <p:spPr>
          <a:xfrm>
            <a:off x="6732240" y="1607235"/>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extBox 8">
            <a:extLst>
              <a:ext uri="{FF2B5EF4-FFF2-40B4-BE49-F238E27FC236}">
                <a16:creationId xmlns:a16="http://schemas.microsoft.com/office/drawing/2014/main" id="{95137744-6341-4227-BD77-D0F1A584BF94}"/>
              </a:ext>
            </a:extLst>
          </p:cNvPr>
          <p:cNvSpPr txBox="1"/>
          <p:nvPr/>
        </p:nvSpPr>
        <p:spPr>
          <a:xfrm>
            <a:off x="6833240" y="1563638"/>
            <a:ext cx="2037224" cy="400110"/>
          </a:xfrm>
          <a:prstGeom prst="rect">
            <a:avLst/>
          </a:prstGeom>
          <a:noFill/>
        </p:spPr>
        <p:txBody>
          <a:bodyPr wrap="square" rtlCol="0">
            <a:spAutoFit/>
          </a:bodyPr>
          <a:lstStyle/>
          <a:p>
            <a:r>
              <a:rPr lang="nb-NO" sz="2000" dirty="0">
                <a:solidFill>
                  <a:srgbClr val="FFFF00"/>
                </a:solidFill>
                <a:latin typeface="+mn-lt"/>
              </a:rPr>
              <a:t>The DL2 </a:t>
            </a:r>
            <a:r>
              <a:rPr lang="nb-NO" sz="2000" dirty="0" err="1">
                <a:solidFill>
                  <a:srgbClr val="FFFF00"/>
                </a:solidFill>
                <a:latin typeface="+mn-lt"/>
              </a:rPr>
              <a:t>vs</a:t>
            </a:r>
            <a:r>
              <a:rPr lang="nb-NO" sz="2000" dirty="0">
                <a:solidFill>
                  <a:srgbClr val="FFFF00"/>
                </a:solidFill>
                <a:latin typeface="+mn-lt"/>
              </a:rPr>
              <a:t> DL850</a:t>
            </a:r>
            <a:endParaRPr lang="nb-NO" dirty="0">
              <a:solidFill>
                <a:srgbClr val="FFFF00"/>
              </a:solidFill>
              <a:latin typeface="+mn-lt"/>
            </a:endParaRPr>
          </a:p>
        </p:txBody>
      </p:sp>
      <p:sp>
        <p:nvSpPr>
          <p:cNvPr id="11" name="TextBox 10">
            <a:extLst>
              <a:ext uri="{FF2B5EF4-FFF2-40B4-BE49-F238E27FC236}">
                <a16:creationId xmlns:a16="http://schemas.microsoft.com/office/drawing/2014/main" id="{A8A0D03E-C93D-4B59-B262-6C4E5AFB66F4}"/>
              </a:ext>
            </a:extLst>
          </p:cNvPr>
          <p:cNvSpPr txBox="1"/>
          <p:nvPr/>
        </p:nvSpPr>
        <p:spPr>
          <a:xfrm>
            <a:off x="6747856" y="1848811"/>
            <a:ext cx="2173616" cy="338554"/>
          </a:xfrm>
          <a:prstGeom prst="rect">
            <a:avLst/>
          </a:prstGeom>
          <a:noFill/>
        </p:spPr>
        <p:txBody>
          <a:bodyPr wrap="square" rtlCol="0">
            <a:spAutoFit/>
          </a:bodyPr>
          <a:lstStyle/>
          <a:p>
            <a:r>
              <a:rPr lang="nb-NO" sz="1600" dirty="0" err="1">
                <a:solidFill>
                  <a:srgbClr val="FFFF00"/>
                </a:solidFill>
                <a:latin typeface="+mj-lt"/>
              </a:rPr>
              <a:t>Why</a:t>
            </a:r>
            <a:r>
              <a:rPr lang="nb-NO" sz="1600" dirty="0">
                <a:solidFill>
                  <a:srgbClr val="FFFF00"/>
                </a:solidFill>
                <a:latin typeface="+mj-lt"/>
              </a:rPr>
              <a:t> </a:t>
            </a:r>
            <a:r>
              <a:rPr lang="nb-NO" sz="1600" dirty="0" err="1">
                <a:solidFill>
                  <a:srgbClr val="FFFF00"/>
                </a:solidFill>
                <a:latin typeface="+mj-lt"/>
              </a:rPr>
              <a:t>are</a:t>
            </a:r>
            <a:r>
              <a:rPr lang="nb-NO" sz="1600" dirty="0">
                <a:solidFill>
                  <a:srgbClr val="FFFF00"/>
                </a:solidFill>
                <a:latin typeface="+mj-lt"/>
              </a:rPr>
              <a:t> </a:t>
            </a:r>
            <a:r>
              <a:rPr lang="nb-NO" sz="1600" dirty="0" err="1">
                <a:solidFill>
                  <a:srgbClr val="FFFF00"/>
                </a:solidFill>
                <a:latin typeface="+mj-lt"/>
              </a:rPr>
              <a:t>they</a:t>
            </a:r>
            <a:r>
              <a:rPr lang="nb-NO" sz="1600" dirty="0">
                <a:solidFill>
                  <a:srgbClr val="FFFF00"/>
                </a:solidFill>
                <a:latin typeface="+mj-lt"/>
              </a:rPr>
              <a:t> different?</a:t>
            </a:r>
            <a:endParaRPr lang="nb-NO" sz="1050" dirty="0">
              <a:solidFill>
                <a:srgbClr val="FFFF00"/>
              </a:solidFill>
              <a:latin typeface="+mj-lt"/>
            </a:endParaRPr>
          </a:p>
        </p:txBody>
      </p:sp>
    </p:spTree>
    <p:extLst>
      <p:ext uri="{BB962C8B-B14F-4D97-AF65-F5344CB8AC3E}">
        <p14:creationId xmlns:p14="http://schemas.microsoft.com/office/powerpoint/2010/main" val="1387700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796" y="1542093"/>
            <a:ext cx="6336704" cy="2304255"/>
          </a:xfrm>
        </p:spPr>
        <p:txBody>
          <a:bodyPr>
            <a:normAutofit lnSpcReduction="10000"/>
          </a:bodyPr>
          <a:lstStyle/>
          <a:p>
            <a:r>
              <a:rPr lang="nb-NO" sz="2300" dirty="0"/>
              <a:t>Transceiver in Sensor – </a:t>
            </a:r>
            <a:r>
              <a:rPr lang="nb-NO" sz="2300" dirty="0" err="1"/>
              <a:t>lower</a:t>
            </a:r>
            <a:r>
              <a:rPr lang="nb-NO" sz="2300" dirty="0"/>
              <a:t> </a:t>
            </a:r>
            <a:r>
              <a:rPr lang="nb-NO" sz="2300" dirty="0" err="1"/>
              <a:t>noise</a:t>
            </a:r>
            <a:r>
              <a:rPr lang="nb-NO" sz="2300" dirty="0"/>
              <a:t> more stable signals, more </a:t>
            </a:r>
            <a:r>
              <a:rPr lang="nb-NO" sz="2300" dirty="0" err="1"/>
              <a:t>accurate</a:t>
            </a:r>
            <a:r>
              <a:rPr lang="nb-NO" sz="2300" dirty="0"/>
              <a:t> </a:t>
            </a:r>
            <a:r>
              <a:rPr lang="nb-NO" sz="2300" dirty="0" err="1"/>
              <a:t>calibration</a:t>
            </a:r>
            <a:endParaRPr lang="nb-NO" sz="2300" dirty="0"/>
          </a:p>
          <a:p>
            <a:r>
              <a:rPr lang="nb-NO" sz="2300" dirty="0"/>
              <a:t>Multiple </a:t>
            </a:r>
            <a:r>
              <a:rPr lang="nb-NO" sz="2300" dirty="0" err="1"/>
              <a:t>frequencies</a:t>
            </a:r>
            <a:r>
              <a:rPr lang="nb-NO" sz="2300" dirty="0"/>
              <a:t>, More </a:t>
            </a:r>
            <a:r>
              <a:rPr lang="nb-NO" sz="2300" dirty="0" err="1"/>
              <a:t>calibrating</a:t>
            </a:r>
            <a:r>
              <a:rPr lang="nb-NO" sz="2300" dirty="0"/>
              <a:t>, </a:t>
            </a:r>
            <a:r>
              <a:rPr lang="nb-NO" sz="2300" dirty="0" err="1"/>
              <a:t>but</a:t>
            </a:r>
            <a:r>
              <a:rPr lang="nb-NO" sz="2300" dirty="0"/>
              <a:t> done in </a:t>
            </a:r>
            <a:r>
              <a:rPr lang="nb-NO" sz="2300" dirty="0" err="1"/>
              <a:t>the</a:t>
            </a:r>
            <a:r>
              <a:rPr lang="nb-NO" sz="2300" dirty="0"/>
              <a:t> system, more to </a:t>
            </a:r>
            <a:r>
              <a:rPr lang="nb-NO" sz="2300" dirty="0" err="1"/>
              <a:t>check</a:t>
            </a:r>
            <a:endParaRPr lang="nb-NO" sz="2300" dirty="0"/>
          </a:p>
          <a:p>
            <a:r>
              <a:rPr lang="nb-NO" sz="2300" dirty="0"/>
              <a:t>2 beams </a:t>
            </a:r>
            <a:r>
              <a:rPr lang="nb-NO" sz="2300" dirty="0" err="1"/>
              <a:t>vs</a:t>
            </a:r>
            <a:r>
              <a:rPr lang="nb-NO" sz="2300" dirty="0"/>
              <a:t> 3 beams 2 beams </a:t>
            </a:r>
            <a:r>
              <a:rPr lang="nb-NO" sz="2300" dirty="0" err="1"/>
              <a:t>smaller</a:t>
            </a:r>
            <a:r>
              <a:rPr lang="nb-NO" sz="2300" dirty="0"/>
              <a:t>, </a:t>
            </a:r>
            <a:r>
              <a:rPr lang="nb-NO" sz="2300" dirty="0" err="1"/>
              <a:t>but</a:t>
            </a:r>
            <a:r>
              <a:rPr lang="nb-NO" sz="2300" dirty="0"/>
              <a:t> </a:t>
            </a:r>
            <a:r>
              <a:rPr lang="nb-NO" sz="2300" dirty="0" err="1"/>
              <a:t>needs</a:t>
            </a:r>
            <a:r>
              <a:rPr lang="nb-NO" sz="2300" dirty="0"/>
              <a:t> more </a:t>
            </a:r>
            <a:r>
              <a:rPr lang="nb-NO" sz="2300" dirty="0" err="1"/>
              <a:t>calibration</a:t>
            </a:r>
            <a:r>
              <a:rPr lang="nb-NO" sz="2300" dirty="0"/>
              <a:t> ….</a:t>
            </a:r>
          </a:p>
          <a:p>
            <a:endParaRPr lang="nb-NO" sz="2300" dirty="0"/>
          </a:p>
          <a:p>
            <a:endParaRPr lang="nb-NO" sz="2200" dirty="0"/>
          </a:p>
          <a:p>
            <a:pPr marL="0" indent="0">
              <a:buNone/>
            </a:pPr>
            <a:endParaRPr lang="nb-NO" dirty="0"/>
          </a:p>
        </p:txBody>
      </p:sp>
      <p:sp>
        <p:nvSpPr>
          <p:cNvPr id="3" name="Subtitle 2"/>
          <p:cNvSpPr>
            <a:spLocks noGrp="1"/>
          </p:cNvSpPr>
          <p:nvPr>
            <p:ph type="subTitle" idx="13"/>
          </p:nvPr>
        </p:nvSpPr>
        <p:spPr>
          <a:xfrm>
            <a:off x="-108520" y="766816"/>
            <a:ext cx="7056784" cy="576064"/>
          </a:xfrm>
        </p:spPr>
        <p:txBody>
          <a:bodyPr>
            <a:noAutofit/>
          </a:bodyPr>
          <a:lstStyle/>
          <a:p>
            <a:r>
              <a:rPr lang="nb-NO" sz="2800" dirty="0"/>
              <a:t>How </a:t>
            </a:r>
            <a:r>
              <a:rPr lang="nb-NO" sz="2800" dirty="0" err="1"/>
              <a:t>the</a:t>
            </a:r>
            <a:r>
              <a:rPr lang="nb-NO" sz="2800" dirty="0"/>
              <a:t> </a:t>
            </a:r>
            <a:r>
              <a:rPr lang="nb-NO" sz="2800" dirty="0" err="1"/>
              <a:t>differences</a:t>
            </a:r>
            <a:r>
              <a:rPr lang="nb-NO" sz="2800" dirty="0"/>
              <a:t> </a:t>
            </a:r>
            <a:r>
              <a:rPr lang="nb-NO" sz="2800" dirty="0" err="1"/>
              <a:t>effect</a:t>
            </a:r>
            <a:r>
              <a:rPr lang="nb-NO" sz="2800" dirty="0"/>
              <a:t> </a:t>
            </a:r>
            <a:r>
              <a:rPr lang="nb-NO" sz="2800" dirty="0" err="1"/>
              <a:t>the</a:t>
            </a:r>
            <a:r>
              <a:rPr lang="nb-NO" sz="2800" dirty="0"/>
              <a:t> </a:t>
            </a:r>
            <a:r>
              <a:rPr lang="nb-NO" sz="2800" dirty="0" err="1"/>
              <a:t>calibration</a:t>
            </a:r>
            <a:endParaRPr lang="nb-NO" sz="2800" dirty="0"/>
          </a:p>
        </p:txBody>
      </p:sp>
      <p:sp>
        <p:nvSpPr>
          <p:cNvPr id="6" name="Rectangle 5">
            <a:extLst>
              <a:ext uri="{FF2B5EF4-FFF2-40B4-BE49-F238E27FC236}">
                <a16:creationId xmlns:a16="http://schemas.microsoft.com/office/drawing/2014/main" id="{41FD7B7B-5519-4AEB-B1C4-CD089CC747EA}"/>
              </a:ext>
            </a:extLst>
          </p:cNvPr>
          <p:cNvSpPr/>
          <p:nvPr/>
        </p:nvSpPr>
        <p:spPr>
          <a:xfrm>
            <a:off x="6732240" y="1610094"/>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xtBox 6">
            <a:extLst>
              <a:ext uri="{FF2B5EF4-FFF2-40B4-BE49-F238E27FC236}">
                <a16:creationId xmlns:a16="http://schemas.microsoft.com/office/drawing/2014/main" id="{B88DD350-0178-4E5E-B6FF-083C4A36B725}"/>
              </a:ext>
            </a:extLst>
          </p:cNvPr>
          <p:cNvSpPr txBox="1"/>
          <p:nvPr/>
        </p:nvSpPr>
        <p:spPr>
          <a:xfrm>
            <a:off x="6833240" y="1566497"/>
            <a:ext cx="2037224" cy="400110"/>
          </a:xfrm>
          <a:prstGeom prst="rect">
            <a:avLst/>
          </a:prstGeom>
          <a:noFill/>
        </p:spPr>
        <p:txBody>
          <a:bodyPr wrap="square" rtlCol="0">
            <a:spAutoFit/>
          </a:bodyPr>
          <a:lstStyle/>
          <a:p>
            <a:r>
              <a:rPr lang="nb-NO" sz="2000" dirty="0">
                <a:solidFill>
                  <a:srgbClr val="FFFF00"/>
                </a:solidFill>
                <a:latin typeface="+mn-lt"/>
              </a:rPr>
              <a:t>The DL2 </a:t>
            </a:r>
            <a:r>
              <a:rPr lang="nb-NO" sz="2000" dirty="0" err="1">
                <a:solidFill>
                  <a:srgbClr val="FFFF00"/>
                </a:solidFill>
                <a:latin typeface="+mn-lt"/>
              </a:rPr>
              <a:t>vs</a:t>
            </a:r>
            <a:r>
              <a:rPr lang="nb-NO" sz="2000" dirty="0">
                <a:solidFill>
                  <a:srgbClr val="FFFF00"/>
                </a:solidFill>
                <a:latin typeface="+mn-lt"/>
              </a:rPr>
              <a:t> DL850</a:t>
            </a:r>
            <a:endParaRPr lang="nb-NO" dirty="0">
              <a:solidFill>
                <a:srgbClr val="FFFF00"/>
              </a:solidFill>
              <a:latin typeface="+mn-lt"/>
            </a:endParaRPr>
          </a:p>
        </p:txBody>
      </p:sp>
      <p:sp>
        <p:nvSpPr>
          <p:cNvPr id="9" name="TextBox 8">
            <a:extLst>
              <a:ext uri="{FF2B5EF4-FFF2-40B4-BE49-F238E27FC236}">
                <a16:creationId xmlns:a16="http://schemas.microsoft.com/office/drawing/2014/main" id="{04492EF0-F8C2-4022-B69A-263809BDADE7}"/>
              </a:ext>
            </a:extLst>
          </p:cNvPr>
          <p:cNvSpPr txBox="1"/>
          <p:nvPr/>
        </p:nvSpPr>
        <p:spPr>
          <a:xfrm>
            <a:off x="6747856" y="1851670"/>
            <a:ext cx="2173616" cy="338554"/>
          </a:xfrm>
          <a:prstGeom prst="rect">
            <a:avLst/>
          </a:prstGeom>
          <a:noFill/>
        </p:spPr>
        <p:txBody>
          <a:bodyPr wrap="square" rtlCol="0">
            <a:spAutoFit/>
          </a:bodyPr>
          <a:lstStyle/>
          <a:p>
            <a:r>
              <a:rPr lang="nb-NO" sz="1600" dirty="0" err="1">
                <a:solidFill>
                  <a:srgbClr val="FFFF00"/>
                </a:solidFill>
                <a:latin typeface="+mj-lt"/>
              </a:rPr>
              <a:t>Why</a:t>
            </a:r>
            <a:r>
              <a:rPr lang="nb-NO" sz="1600" dirty="0">
                <a:solidFill>
                  <a:srgbClr val="FFFF00"/>
                </a:solidFill>
                <a:latin typeface="+mj-lt"/>
              </a:rPr>
              <a:t> </a:t>
            </a:r>
            <a:r>
              <a:rPr lang="nb-NO" sz="1600" dirty="0" err="1">
                <a:solidFill>
                  <a:srgbClr val="FFFF00"/>
                </a:solidFill>
                <a:latin typeface="+mj-lt"/>
              </a:rPr>
              <a:t>are</a:t>
            </a:r>
            <a:r>
              <a:rPr lang="nb-NO" sz="1600" dirty="0">
                <a:solidFill>
                  <a:srgbClr val="FFFF00"/>
                </a:solidFill>
                <a:latin typeface="+mj-lt"/>
              </a:rPr>
              <a:t> </a:t>
            </a:r>
            <a:r>
              <a:rPr lang="nb-NO" sz="1600" dirty="0" err="1">
                <a:solidFill>
                  <a:srgbClr val="FFFF00"/>
                </a:solidFill>
                <a:latin typeface="+mj-lt"/>
              </a:rPr>
              <a:t>they</a:t>
            </a:r>
            <a:r>
              <a:rPr lang="nb-NO" sz="1600" dirty="0">
                <a:solidFill>
                  <a:srgbClr val="FFFF00"/>
                </a:solidFill>
                <a:latin typeface="+mj-lt"/>
              </a:rPr>
              <a:t> different?</a:t>
            </a:r>
            <a:endParaRPr lang="nb-NO" sz="1050" dirty="0">
              <a:solidFill>
                <a:srgbClr val="FFFF00"/>
              </a:solidFill>
              <a:latin typeface="+mj-lt"/>
            </a:endParaRPr>
          </a:p>
        </p:txBody>
      </p:sp>
      <p:pic>
        <p:nvPicPr>
          <p:cNvPr id="8" name="Picture 7" descr="A picture containing indoor, sitting, table, cup&#10;&#10;Description automatically generated">
            <a:extLst>
              <a:ext uri="{FF2B5EF4-FFF2-40B4-BE49-F238E27FC236}">
                <a16:creationId xmlns:a16="http://schemas.microsoft.com/office/drawing/2014/main" id="{16578974-33E8-48CB-9792-9F88265502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01" r="20812"/>
          <a:stretch/>
        </p:blipFill>
        <p:spPr>
          <a:xfrm rot="5400000">
            <a:off x="4894550" y="3320702"/>
            <a:ext cx="1656184" cy="1742456"/>
          </a:xfrm>
          <a:prstGeom prst="rect">
            <a:avLst/>
          </a:prstGeom>
        </p:spPr>
      </p:pic>
    </p:spTree>
    <p:extLst>
      <p:ext uri="{BB962C8B-B14F-4D97-AF65-F5344CB8AC3E}">
        <p14:creationId xmlns:p14="http://schemas.microsoft.com/office/powerpoint/2010/main" val="27553329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796" y="1542093"/>
            <a:ext cx="6336704" cy="2304255"/>
          </a:xfrm>
        </p:spPr>
        <p:txBody>
          <a:bodyPr>
            <a:normAutofit lnSpcReduction="10000"/>
          </a:bodyPr>
          <a:lstStyle/>
          <a:p>
            <a:r>
              <a:rPr lang="nb-NO" sz="2300" dirty="0"/>
              <a:t>2 beams </a:t>
            </a:r>
            <a:r>
              <a:rPr lang="nb-NO" sz="2300" dirty="0" err="1"/>
              <a:t>does</a:t>
            </a:r>
            <a:r>
              <a:rPr lang="nb-NO" sz="2300" dirty="0"/>
              <a:t> not </a:t>
            </a:r>
            <a:r>
              <a:rPr lang="nb-NO" sz="2300" dirty="0" err="1"/>
              <a:t>allow</a:t>
            </a:r>
            <a:r>
              <a:rPr lang="nb-NO" sz="2300" dirty="0"/>
              <a:t> </a:t>
            </a:r>
            <a:r>
              <a:rPr lang="nb-NO" sz="2300" dirty="0" err="1"/>
              <a:t>you</a:t>
            </a:r>
            <a:r>
              <a:rPr lang="nb-NO" sz="2300" dirty="0"/>
              <a:t> to </a:t>
            </a:r>
            <a:r>
              <a:rPr lang="nb-NO" sz="2300" dirty="0" err="1"/>
              <a:t>cancel</a:t>
            </a:r>
            <a:r>
              <a:rPr lang="nb-NO" sz="2300" dirty="0"/>
              <a:t> </a:t>
            </a:r>
            <a:r>
              <a:rPr lang="nb-NO" sz="2300" dirty="0" err="1"/>
              <a:t>the</a:t>
            </a:r>
            <a:r>
              <a:rPr lang="nb-NO" sz="2300" dirty="0"/>
              <a:t> tilt </a:t>
            </a:r>
            <a:r>
              <a:rPr lang="nb-NO" sz="2300" dirty="0" err="1"/>
              <a:t>of</a:t>
            </a:r>
            <a:r>
              <a:rPr lang="nb-NO" sz="2300" dirty="0"/>
              <a:t> </a:t>
            </a:r>
            <a:r>
              <a:rPr lang="nb-NO" sz="2300" dirty="0" err="1"/>
              <a:t>the</a:t>
            </a:r>
            <a:r>
              <a:rPr lang="nb-NO" sz="2300" dirty="0"/>
              <a:t> </a:t>
            </a:r>
            <a:r>
              <a:rPr lang="nb-NO" sz="2300" dirty="0" err="1"/>
              <a:t>vessel</a:t>
            </a:r>
            <a:endParaRPr lang="nb-NO" sz="2300" dirty="0"/>
          </a:p>
          <a:p>
            <a:pPr lvl="1"/>
            <a:r>
              <a:rPr lang="nb-NO" sz="1900" dirty="0"/>
              <a:t>On </a:t>
            </a:r>
            <a:r>
              <a:rPr lang="nb-NO" sz="1900" dirty="0" err="1"/>
              <a:t>average</a:t>
            </a:r>
            <a:r>
              <a:rPr lang="nb-NO" sz="1900" dirty="0"/>
              <a:t> </a:t>
            </a:r>
            <a:r>
              <a:rPr lang="nb-NO" sz="1900" dirty="0" err="1"/>
              <a:t>this</a:t>
            </a:r>
            <a:r>
              <a:rPr lang="nb-NO" sz="1900" dirty="0"/>
              <a:t> </a:t>
            </a:r>
            <a:r>
              <a:rPr lang="nb-NO" sz="1900" dirty="0" err="1"/>
              <a:t>depends</a:t>
            </a:r>
            <a:r>
              <a:rPr lang="nb-NO" sz="1900" dirty="0"/>
              <a:t> </a:t>
            </a:r>
            <a:r>
              <a:rPr lang="nb-NO" sz="1900" dirty="0" err="1"/>
              <a:t>on</a:t>
            </a:r>
            <a:r>
              <a:rPr lang="nb-NO" sz="1900" dirty="0"/>
              <a:t> </a:t>
            </a:r>
            <a:r>
              <a:rPr lang="nb-NO" sz="1900" dirty="0" err="1"/>
              <a:t>the</a:t>
            </a:r>
            <a:r>
              <a:rPr lang="nb-NO" sz="1900" dirty="0"/>
              <a:t> tilt </a:t>
            </a:r>
            <a:r>
              <a:rPr lang="nb-NO" sz="1900" dirty="0" err="1"/>
              <a:t>of</a:t>
            </a:r>
            <a:r>
              <a:rPr lang="nb-NO" sz="1900" dirty="0"/>
              <a:t> </a:t>
            </a:r>
            <a:r>
              <a:rPr lang="nb-NO" sz="1900" dirty="0" err="1"/>
              <a:t>the</a:t>
            </a:r>
            <a:r>
              <a:rPr lang="nb-NO" sz="1900" dirty="0"/>
              <a:t> </a:t>
            </a:r>
            <a:r>
              <a:rPr lang="nb-NO" sz="1900" dirty="0" err="1"/>
              <a:t>ship</a:t>
            </a:r>
            <a:endParaRPr lang="nb-NO" sz="1900" dirty="0"/>
          </a:p>
          <a:p>
            <a:pPr lvl="1"/>
            <a:r>
              <a:rPr lang="nb-NO" sz="1900" dirty="0"/>
              <a:t>For </a:t>
            </a:r>
            <a:r>
              <a:rPr lang="nb-NO" sz="1900" dirty="0" err="1"/>
              <a:t>each</a:t>
            </a:r>
            <a:r>
              <a:rPr lang="nb-NO" sz="1900" dirty="0"/>
              <a:t> ping </a:t>
            </a:r>
            <a:r>
              <a:rPr lang="nb-NO" sz="1900" dirty="0" err="1"/>
              <a:t>we</a:t>
            </a:r>
            <a:r>
              <a:rPr lang="nb-NO" sz="1900" dirty="0"/>
              <a:t> </a:t>
            </a:r>
            <a:r>
              <a:rPr lang="nb-NO" sz="1900" dirty="0" err="1"/>
              <a:t>can</a:t>
            </a:r>
            <a:r>
              <a:rPr lang="nb-NO" sz="1900" dirty="0"/>
              <a:t> </a:t>
            </a:r>
            <a:r>
              <a:rPr lang="nb-NO" sz="1900" dirty="0" err="1"/>
              <a:t>compensate</a:t>
            </a:r>
            <a:r>
              <a:rPr lang="nb-NO" sz="1900" dirty="0"/>
              <a:t> </a:t>
            </a:r>
            <a:r>
              <a:rPr lang="nb-NO" sz="1900" dirty="0" err="1"/>
              <a:t>using</a:t>
            </a:r>
            <a:r>
              <a:rPr lang="nb-NO" sz="1900" dirty="0"/>
              <a:t> </a:t>
            </a:r>
            <a:r>
              <a:rPr lang="nb-NO" sz="1900" dirty="0" err="1"/>
              <a:t>the</a:t>
            </a:r>
            <a:r>
              <a:rPr lang="nb-NO" sz="1900" dirty="0"/>
              <a:t> </a:t>
            </a:r>
            <a:r>
              <a:rPr lang="nb-NO" sz="1900" dirty="0" err="1"/>
              <a:t>inbuilt</a:t>
            </a:r>
            <a:r>
              <a:rPr lang="nb-NO" sz="1900" dirty="0"/>
              <a:t> tilt sensor</a:t>
            </a:r>
          </a:p>
          <a:p>
            <a:r>
              <a:rPr lang="nb-NO" sz="2200" dirty="0"/>
              <a:t>2 beams makes it </a:t>
            </a:r>
            <a:r>
              <a:rPr lang="nb-NO" sz="2200" dirty="0" err="1"/>
              <a:t>difficult</a:t>
            </a:r>
            <a:r>
              <a:rPr lang="nb-NO" sz="2200" dirty="0"/>
              <a:t> to </a:t>
            </a:r>
            <a:r>
              <a:rPr lang="nb-NO" sz="2200" dirty="0" err="1"/>
              <a:t>remove</a:t>
            </a:r>
            <a:r>
              <a:rPr lang="nb-NO" sz="2200" dirty="0"/>
              <a:t> </a:t>
            </a:r>
            <a:r>
              <a:rPr lang="nb-NO" sz="2200" dirty="0" err="1"/>
              <a:t>the</a:t>
            </a:r>
            <a:r>
              <a:rPr lang="nb-NO" sz="2200" dirty="0"/>
              <a:t> </a:t>
            </a:r>
            <a:r>
              <a:rPr lang="nb-NO" sz="2200" dirty="0" err="1"/>
              <a:t>vertical</a:t>
            </a:r>
            <a:r>
              <a:rPr lang="nb-NO" sz="2200" dirty="0"/>
              <a:t> water </a:t>
            </a:r>
            <a:r>
              <a:rPr lang="nb-NO" sz="2200" dirty="0" err="1"/>
              <a:t>component</a:t>
            </a:r>
            <a:endParaRPr lang="nb-NO" sz="2200" dirty="0"/>
          </a:p>
          <a:p>
            <a:pPr marL="0" indent="0">
              <a:buNone/>
            </a:pPr>
            <a:endParaRPr lang="nb-NO" dirty="0"/>
          </a:p>
        </p:txBody>
      </p:sp>
      <p:sp>
        <p:nvSpPr>
          <p:cNvPr id="3" name="Subtitle 2"/>
          <p:cNvSpPr>
            <a:spLocks noGrp="1"/>
          </p:cNvSpPr>
          <p:nvPr>
            <p:ph type="subTitle" idx="13"/>
          </p:nvPr>
        </p:nvSpPr>
        <p:spPr>
          <a:xfrm>
            <a:off x="-108520" y="766816"/>
            <a:ext cx="7056784" cy="576064"/>
          </a:xfrm>
        </p:spPr>
        <p:txBody>
          <a:bodyPr>
            <a:noAutofit/>
          </a:bodyPr>
          <a:lstStyle/>
          <a:p>
            <a:r>
              <a:rPr lang="nb-NO" sz="2800" dirty="0"/>
              <a:t>How </a:t>
            </a:r>
            <a:r>
              <a:rPr lang="nb-NO" sz="2800" dirty="0" err="1"/>
              <a:t>the</a:t>
            </a:r>
            <a:r>
              <a:rPr lang="nb-NO" sz="2800" dirty="0"/>
              <a:t> </a:t>
            </a:r>
            <a:r>
              <a:rPr lang="nb-NO" sz="2800" dirty="0" err="1"/>
              <a:t>differences</a:t>
            </a:r>
            <a:r>
              <a:rPr lang="nb-NO" sz="2800" dirty="0"/>
              <a:t> </a:t>
            </a:r>
            <a:r>
              <a:rPr lang="nb-NO" sz="2800" dirty="0" err="1"/>
              <a:t>effect</a:t>
            </a:r>
            <a:r>
              <a:rPr lang="nb-NO" sz="2800" dirty="0"/>
              <a:t> </a:t>
            </a:r>
            <a:r>
              <a:rPr lang="nb-NO" sz="2800" dirty="0" err="1"/>
              <a:t>the</a:t>
            </a:r>
            <a:r>
              <a:rPr lang="nb-NO" sz="2800" dirty="0"/>
              <a:t> </a:t>
            </a:r>
            <a:r>
              <a:rPr lang="nb-NO" sz="2800" dirty="0" err="1"/>
              <a:t>calibration</a:t>
            </a:r>
            <a:endParaRPr lang="nb-NO" sz="2800" dirty="0"/>
          </a:p>
        </p:txBody>
      </p:sp>
      <p:sp>
        <p:nvSpPr>
          <p:cNvPr id="6" name="Rectangle 5">
            <a:extLst>
              <a:ext uri="{FF2B5EF4-FFF2-40B4-BE49-F238E27FC236}">
                <a16:creationId xmlns:a16="http://schemas.microsoft.com/office/drawing/2014/main" id="{41FD7B7B-5519-4AEB-B1C4-CD089CC747EA}"/>
              </a:ext>
            </a:extLst>
          </p:cNvPr>
          <p:cNvSpPr/>
          <p:nvPr/>
        </p:nvSpPr>
        <p:spPr>
          <a:xfrm>
            <a:off x="6732240" y="1610094"/>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xtBox 6">
            <a:extLst>
              <a:ext uri="{FF2B5EF4-FFF2-40B4-BE49-F238E27FC236}">
                <a16:creationId xmlns:a16="http://schemas.microsoft.com/office/drawing/2014/main" id="{B88DD350-0178-4E5E-B6FF-083C4A36B725}"/>
              </a:ext>
            </a:extLst>
          </p:cNvPr>
          <p:cNvSpPr txBox="1"/>
          <p:nvPr/>
        </p:nvSpPr>
        <p:spPr>
          <a:xfrm>
            <a:off x="6833240" y="1566497"/>
            <a:ext cx="2037224" cy="400110"/>
          </a:xfrm>
          <a:prstGeom prst="rect">
            <a:avLst/>
          </a:prstGeom>
          <a:noFill/>
        </p:spPr>
        <p:txBody>
          <a:bodyPr wrap="square" rtlCol="0">
            <a:spAutoFit/>
          </a:bodyPr>
          <a:lstStyle/>
          <a:p>
            <a:r>
              <a:rPr lang="nb-NO" sz="2000" dirty="0">
                <a:solidFill>
                  <a:srgbClr val="FFFF00"/>
                </a:solidFill>
                <a:latin typeface="+mn-lt"/>
              </a:rPr>
              <a:t>The DL2 </a:t>
            </a:r>
            <a:r>
              <a:rPr lang="nb-NO" sz="2000" dirty="0" err="1">
                <a:solidFill>
                  <a:srgbClr val="FFFF00"/>
                </a:solidFill>
                <a:latin typeface="+mn-lt"/>
              </a:rPr>
              <a:t>vs</a:t>
            </a:r>
            <a:r>
              <a:rPr lang="nb-NO" sz="2000" dirty="0">
                <a:solidFill>
                  <a:srgbClr val="FFFF00"/>
                </a:solidFill>
                <a:latin typeface="+mn-lt"/>
              </a:rPr>
              <a:t> DL850</a:t>
            </a:r>
            <a:endParaRPr lang="nb-NO" dirty="0">
              <a:solidFill>
                <a:srgbClr val="FFFF00"/>
              </a:solidFill>
              <a:latin typeface="+mn-lt"/>
            </a:endParaRPr>
          </a:p>
        </p:txBody>
      </p:sp>
      <p:sp>
        <p:nvSpPr>
          <p:cNvPr id="9" name="TextBox 8">
            <a:extLst>
              <a:ext uri="{FF2B5EF4-FFF2-40B4-BE49-F238E27FC236}">
                <a16:creationId xmlns:a16="http://schemas.microsoft.com/office/drawing/2014/main" id="{04492EF0-F8C2-4022-B69A-263809BDADE7}"/>
              </a:ext>
            </a:extLst>
          </p:cNvPr>
          <p:cNvSpPr txBox="1"/>
          <p:nvPr/>
        </p:nvSpPr>
        <p:spPr>
          <a:xfrm>
            <a:off x="6747856" y="1851670"/>
            <a:ext cx="2173616" cy="338554"/>
          </a:xfrm>
          <a:prstGeom prst="rect">
            <a:avLst/>
          </a:prstGeom>
          <a:noFill/>
        </p:spPr>
        <p:txBody>
          <a:bodyPr wrap="square" rtlCol="0">
            <a:spAutoFit/>
          </a:bodyPr>
          <a:lstStyle/>
          <a:p>
            <a:r>
              <a:rPr lang="nb-NO" sz="1600" dirty="0" err="1">
                <a:solidFill>
                  <a:srgbClr val="FFFF00"/>
                </a:solidFill>
                <a:latin typeface="+mj-lt"/>
              </a:rPr>
              <a:t>Why</a:t>
            </a:r>
            <a:r>
              <a:rPr lang="nb-NO" sz="1600" dirty="0">
                <a:solidFill>
                  <a:srgbClr val="FFFF00"/>
                </a:solidFill>
                <a:latin typeface="+mj-lt"/>
              </a:rPr>
              <a:t> </a:t>
            </a:r>
            <a:r>
              <a:rPr lang="nb-NO" sz="1600" dirty="0" err="1">
                <a:solidFill>
                  <a:srgbClr val="FFFF00"/>
                </a:solidFill>
                <a:latin typeface="+mj-lt"/>
              </a:rPr>
              <a:t>are</a:t>
            </a:r>
            <a:r>
              <a:rPr lang="nb-NO" sz="1600" dirty="0">
                <a:solidFill>
                  <a:srgbClr val="FFFF00"/>
                </a:solidFill>
                <a:latin typeface="+mj-lt"/>
              </a:rPr>
              <a:t> </a:t>
            </a:r>
            <a:r>
              <a:rPr lang="nb-NO" sz="1600" dirty="0" err="1">
                <a:solidFill>
                  <a:srgbClr val="FFFF00"/>
                </a:solidFill>
                <a:latin typeface="+mj-lt"/>
              </a:rPr>
              <a:t>they</a:t>
            </a:r>
            <a:r>
              <a:rPr lang="nb-NO" sz="1600" dirty="0">
                <a:solidFill>
                  <a:srgbClr val="FFFF00"/>
                </a:solidFill>
                <a:latin typeface="+mj-lt"/>
              </a:rPr>
              <a:t> different?</a:t>
            </a:r>
            <a:endParaRPr lang="nb-NO" sz="1050" dirty="0">
              <a:solidFill>
                <a:srgbClr val="FFFF00"/>
              </a:solidFill>
              <a:latin typeface="+mj-lt"/>
            </a:endParaRPr>
          </a:p>
        </p:txBody>
      </p:sp>
      <p:pic>
        <p:nvPicPr>
          <p:cNvPr id="4" name="Picture 3">
            <a:extLst>
              <a:ext uri="{FF2B5EF4-FFF2-40B4-BE49-F238E27FC236}">
                <a16:creationId xmlns:a16="http://schemas.microsoft.com/office/drawing/2014/main" id="{E30E2710-6037-4EDF-B812-01FF8ECE8AA0}"/>
              </a:ext>
            </a:extLst>
          </p:cNvPr>
          <p:cNvPicPr>
            <a:picLocks noChangeAspect="1"/>
          </p:cNvPicPr>
          <p:nvPr/>
        </p:nvPicPr>
        <p:blipFill>
          <a:blip r:embed="rId3"/>
          <a:stretch>
            <a:fillRect/>
          </a:stretch>
        </p:blipFill>
        <p:spPr>
          <a:xfrm>
            <a:off x="17796" y="3714750"/>
            <a:ext cx="3095625" cy="1428750"/>
          </a:xfrm>
          <a:prstGeom prst="rect">
            <a:avLst/>
          </a:prstGeom>
        </p:spPr>
      </p:pic>
      <p:pic>
        <p:nvPicPr>
          <p:cNvPr id="5" name="Picture 4">
            <a:extLst>
              <a:ext uri="{FF2B5EF4-FFF2-40B4-BE49-F238E27FC236}">
                <a16:creationId xmlns:a16="http://schemas.microsoft.com/office/drawing/2014/main" id="{640975A2-65DA-4F6B-A9BB-44C10484F962}"/>
              </a:ext>
            </a:extLst>
          </p:cNvPr>
          <p:cNvPicPr>
            <a:picLocks noChangeAspect="1"/>
          </p:cNvPicPr>
          <p:nvPr/>
        </p:nvPicPr>
        <p:blipFill>
          <a:blip r:embed="rId4"/>
          <a:stretch>
            <a:fillRect/>
          </a:stretch>
        </p:blipFill>
        <p:spPr>
          <a:xfrm>
            <a:off x="3211176" y="3714750"/>
            <a:ext cx="1892424" cy="951588"/>
          </a:xfrm>
          <a:prstGeom prst="rect">
            <a:avLst/>
          </a:prstGeom>
        </p:spPr>
      </p:pic>
      <p:pic>
        <p:nvPicPr>
          <p:cNvPr id="8" name="Picture 7">
            <a:extLst>
              <a:ext uri="{FF2B5EF4-FFF2-40B4-BE49-F238E27FC236}">
                <a16:creationId xmlns:a16="http://schemas.microsoft.com/office/drawing/2014/main" id="{0A7BA3EA-0A44-456B-AF87-8B6249C569C1}"/>
              </a:ext>
            </a:extLst>
          </p:cNvPr>
          <p:cNvPicPr>
            <a:picLocks noChangeAspect="1"/>
          </p:cNvPicPr>
          <p:nvPr/>
        </p:nvPicPr>
        <p:blipFill>
          <a:blip r:embed="rId5"/>
          <a:stretch>
            <a:fillRect/>
          </a:stretch>
        </p:blipFill>
        <p:spPr>
          <a:xfrm>
            <a:off x="5106796" y="3714750"/>
            <a:ext cx="1487074" cy="1288798"/>
          </a:xfrm>
          <a:prstGeom prst="rect">
            <a:avLst/>
          </a:prstGeom>
        </p:spPr>
      </p:pic>
    </p:spTree>
    <p:extLst>
      <p:ext uri="{BB962C8B-B14F-4D97-AF65-F5344CB8AC3E}">
        <p14:creationId xmlns:p14="http://schemas.microsoft.com/office/powerpoint/2010/main" val="2349910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1059583"/>
            <a:ext cx="5472608" cy="4083917"/>
          </a:xfrm>
        </p:spPr>
        <p:txBody>
          <a:bodyPr>
            <a:normAutofit fontScale="32500" lnSpcReduction="20000"/>
          </a:bodyPr>
          <a:lstStyle/>
          <a:p>
            <a:pPr marL="0" indent="0">
              <a:buNone/>
            </a:pPr>
            <a:r>
              <a:rPr lang="nb-NO" sz="3400" dirty="0" err="1"/>
              <a:t>Each</a:t>
            </a:r>
            <a:r>
              <a:rPr lang="nb-NO" sz="3400" dirty="0"/>
              <a:t> beam </a:t>
            </a:r>
            <a:r>
              <a:rPr lang="nb-NO" sz="3400" dirty="0" err="1"/>
              <a:t>can</a:t>
            </a:r>
            <a:r>
              <a:rPr lang="nb-NO" sz="3400" dirty="0"/>
              <a:t> be </a:t>
            </a:r>
            <a:r>
              <a:rPr lang="nb-NO" sz="3400" dirty="0" err="1"/>
              <a:t>written</a:t>
            </a:r>
            <a:r>
              <a:rPr lang="nb-NO" sz="3400" dirty="0"/>
              <a:t> </a:t>
            </a:r>
            <a:r>
              <a:rPr lang="nb-NO" sz="3400" dirty="0" err="1"/>
              <a:t>mathematically</a:t>
            </a:r>
            <a:r>
              <a:rPr lang="nb-NO" sz="3400" dirty="0"/>
              <a:t> as </a:t>
            </a:r>
          </a:p>
          <a:p>
            <a:pPr marL="0" indent="0">
              <a:buNone/>
            </a:pPr>
            <a:endParaRPr lang="nb-NO" sz="3400" dirty="0"/>
          </a:p>
          <a:p>
            <a:pPr marL="0" indent="0">
              <a:buNone/>
            </a:pPr>
            <a:r>
              <a:rPr lang="nb-NO" sz="3400" dirty="0"/>
              <a:t>Speed = </a:t>
            </a:r>
            <a:r>
              <a:rPr lang="nb-NO" sz="3400" dirty="0" err="1"/>
              <a:t>Ax+By+Cz</a:t>
            </a:r>
            <a:r>
              <a:rPr lang="nb-NO" sz="3400" dirty="0"/>
              <a:t> (</a:t>
            </a:r>
            <a:r>
              <a:rPr lang="nb-NO" sz="3400" dirty="0" err="1"/>
              <a:t>where</a:t>
            </a:r>
            <a:r>
              <a:rPr lang="nb-NO" sz="3400" dirty="0"/>
              <a:t> x is </a:t>
            </a:r>
            <a:r>
              <a:rPr lang="nb-NO" sz="3400" dirty="0" err="1"/>
              <a:t>along</a:t>
            </a:r>
            <a:r>
              <a:rPr lang="nb-NO" sz="3400" dirty="0"/>
              <a:t> </a:t>
            </a:r>
            <a:r>
              <a:rPr lang="nb-NO" sz="3400" dirty="0" err="1"/>
              <a:t>the</a:t>
            </a:r>
            <a:r>
              <a:rPr lang="nb-NO" sz="3400" dirty="0"/>
              <a:t> </a:t>
            </a:r>
            <a:r>
              <a:rPr lang="nb-NO" sz="3400" dirty="0" err="1"/>
              <a:t>ship</a:t>
            </a:r>
            <a:r>
              <a:rPr lang="nb-NO" sz="3400" dirty="0"/>
              <a:t>, y is </a:t>
            </a:r>
            <a:r>
              <a:rPr lang="nb-NO" sz="3400" dirty="0" err="1"/>
              <a:t>across</a:t>
            </a:r>
            <a:r>
              <a:rPr lang="nb-NO" sz="3400" dirty="0"/>
              <a:t>, z is </a:t>
            </a:r>
            <a:r>
              <a:rPr lang="nb-NO" sz="3400" dirty="0" err="1"/>
              <a:t>vertical</a:t>
            </a:r>
            <a:r>
              <a:rPr lang="nb-NO" sz="3400" dirty="0"/>
              <a:t>)</a:t>
            </a:r>
          </a:p>
          <a:p>
            <a:pPr marL="0" indent="0">
              <a:buNone/>
            </a:pPr>
            <a:endParaRPr lang="nb-NO" sz="3400" dirty="0"/>
          </a:p>
          <a:p>
            <a:pPr marL="0" indent="0">
              <a:buNone/>
            </a:pPr>
            <a:r>
              <a:rPr lang="nb-NO" sz="3400" dirty="0"/>
              <a:t>With 2 beams, </a:t>
            </a:r>
            <a:r>
              <a:rPr lang="nb-NO" sz="3400" dirty="0" err="1"/>
              <a:t>pointing</a:t>
            </a:r>
            <a:r>
              <a:rPr lang="nb-NO" sz="3400" dirty="0"/>
              <a:t> in </a:t>
            </a:r>
            <a:r>
              <a:rPr lang="nb-NO" sz="3400" dirty="0" err="1"/>
              <a:t>direction</a:t>
            </a:r>
            <a:r>
              <a:rPr lang="nb-NO" sz="3400" dirty="0"/>
              <a:t> </a:t>
            </a:r>
            <a:r>
              <a:rPr lang="nb-NO" sz="3400" dirty="0" err="1"/>
              <a:t>X</a:t>
            </a:r>
            <a:r>
              <a:rPr lang="nb-NO" sz="3400" dirty="0"/>
              <a:t> and Y </a:t>
            </a:r>
            <a:r>
              <a:rPr lang="nb-NO" sz="3400" dirty="0" err="1"/>
              <a:t>you</a:t>
            </a:r>
            <a:r>
              <a:rPr lang="nb-NO" sz="3400" dirty="0"/>
              <a:t> </a:t>
            </a:r>
            <a:r>
              <a:rPr lang="nb-NO" sz="3400" dirty="0" err="1"/>
              <a:t>get</a:t>
            </a:r>
            <a:r>
              <a:rPr lang="nb-NO" sz="3400" dirty="0"/>
              <a:t> </a:t>
            </a:r>
          </a:p>
          <a:p>
            <a:pPr marL="0" indent="0">
              <a:buNone/>
            </a:pPr>
            <a:endParaRPr lang="nb-NO" sz="3400" dirty="0"/>
          </a:p>
          <a:p>
            <a:pPr marL="0" indent="0">
              <a:buNone/>
            </a:pPr>
            <a:r>
              <a:rPr lang="nb-NO" sz="3400" dirty="0"/>
              <a:t>Speed </a:t>
            </a:r>
            <a:r>
              <a:rPr lang="nb-NO" sz="3400" dirty="0" err="1"/>
              <a:t>alongships</a:t>
            </a:r>
            <a:r>
              <a:rPr lang="nb-NO" sz="3400" dirty="0"/>
              <a:t>          = Ax+0y+ </a:t>
            </a:r>
            <a:r>
              <a:rPr lang="nb-NO" sz="3400" dirty="0" err="1"/>
              <a:t>Cz</a:t>
            </a:r>
            <a:endParaRPr lang="nb-NO" sz="3400" dirty="0"/>
          </a:p>
          <a:p>
            <a:pPr marL="0" indent="0">
              <a:buNone/>
            </a:pPr>
            <a:r>
              <a:rPr lang="nb-NO" sz="3400" dirty="0"/>
              <a:t>And Speed </a:t>
            </a:r>
            <a:r>
              <a:rPr lang="nb-NO" sz="3400" dirty="0" err="1"/>
              <a:t>Acrosships</a:t>
            </a:r>
            <a:r>
              <a:rPr lang="nb-NO" sz="3400" dirty="0"/>
              <a:t>  = 0x+By+Cz</a:t>
            </a:r>
          </a:p>
          <a:p>
            <a:pPr marL="0" indent="0">
              <a:buNone/>
            </a:pPr>
            <a:endParaRPr lang="nb-NO" sz="3400" dirty="0"/>
          </a:p>
          <a:p>
            <a:pPr marL="0" indent="0">
              <a:buNone/>
            </a:pPr>
            <a:r>
              <a:rPr lang="nb-NO" sz="3400" dirty="0"/>
              <a:t>If </a:t>
            </a:r>
            <a:r>
              <a:rPr lang="nb-NO" sz="3400" dirty="0" err="1"/>
              <a:t>we</a:t>
            </a:r>
            <a:r>
              <a:rPr lang="nb-NO" sz="3400" dirty="0"/>
              <a:t> </a:t>
            </a:r>
            <a:r>
              <a:rPr lang="nb-NO" sz="3400" dirty="0" err="1"/>
              <a:t>assume</a:t>
            </a:r>
            <a:r>
              <a:rPr lang="nb-NO" sz="3400" dirty="0"/>
              <a:t> </a:t>
            </a:r>
            <a:r>
              <a:rPr lang="nb-NO" sz="3400" dirty="0" err="1"/>
              <a:t>Vertical</a:t>
            </a:r>
            <a:r>
              <a:rPr lang="nb-NO" sz="3400" dirty="0"/>
              <a:t> (z) is zero (over time) </a:t>
            </a:r>
            <a:r>
              <a:rPr lang="nb-NO" sz="3400" dirty="0" err="1"/>
              <a:t>then</a:t>
            </a:r>
            <a:r>
              <a:rPr lang="nb-NO" sz="3400" dirty="0"/>
              <a:t> </a:t>
            </a:r>
            <a:r>
              <a:rPr lang="nb-NO" sz="3400" dirty="0" err="1"/>
              <a:t>we</a:t>
            </a:r>
            <a:r>
              <a:rPr lang="nb-NO" sz="3400" dirty="0"/>
              <a:t> </a:t>
            </a:r>
            <a:r>
              <a:rPr lang="nb-NO" sz="3400" dirty="0" err="1"/>
              <a:t>get</a:t>
            </a:r>
            <a:r>
              <a:rPr lang="nb-NO" sz="3400" dirty="0"/>
              <a:t> speeds.</a:t>
            </a:r>
          </a:p>
          <a:p>
            <a:pPr marL="0" indent="0">
              <a:buNone/>
            </a:pPr>
            <a:endParaRPr lang="nb-NO" sz="3400" dirty="0"/>
          </a:p>
          <a:p>
            <a:pPr marL="0" indent="0">
              <a:buNone/>
            </a:pPr>
            <a:r>
              <a:rPr lang="nb-NO" sz="3400" dirty="0"/>
              <a:t>If </a:t>
            </a:r>
            <a:r>
              <a:rPr lang="nb-NO" sz="3400" dirty="0" err="1"/>
              <a:t>we</a:t>
            </a:r>
            <a:r>
              <a:rPr lang="nb-NO" sz="3400" dirty="0"/>
              <a:t> have a </a:t>
            </a:r>
            <a:r>
              <a:rPr lang="nb-NO" sz="3400" dirty="0" err="1"/>
              <a:t>third</a:t>
            </a:r>
            <a:r>
              <a:rPr lang="nb-NO" sz="3400" dirty="0"/>
              <a:t> </a:t>
            </a:r>
            <a:r>
              <a:rPr lang="nb-NO" sz="3400" dirty="0" err="1"/>
              <a:t>transducer</a:t>
            </a:r>
            <a:r>
              <a:rPr lang="nb-NO" sz="3400" dirty="0"/>
              <a:t> </a:t>
            </a:r>
            <a:r>
              <a:rPr lang="nb-NO" sz="3400" dirty="0" err="1"/>
              <a:t>we</a:t>
            </a:r>
            <a:r>
              <a:rPr lang="nb-NO" sz="3400" dirty="0"/>
              <a:t> </a:t>
            </a:r>
            <a:r>
              <a:rPr lang="nb-NO" sz="3400" dirty="0" err="1"/>
              <a:t>get</a:t>
            </a:r>
            <a:r>
              <a:rPr lang="nb-NO" sz="3400" dirty="0"/>
              <a:t> a </a:t>
            </a:r>
            <a:r>
              <a:rPr lang="nb-NO" sz="3400" dirty="0" err="1"/>
              <a:t>third</a:t>
            </a:r>
            <a:r>
              <a:rPr lang="nb-NO" sz="3400" dirty="0"/>
              <a:t> </a:t>
            </a:r>
            <a:r>
              <a:rPr lang="nb-NO" sz="3400" dirty="0" err="1"/>
              <a:t>equation</a:t>
            </a:r>
            <a:r>
              <a:rPr lang="nb-NO" sz="3400" dirty="0"/>
              <a:t> and </a:t>
            </a:r>
            <a:r>
              <a:rPr lang="nb-NO" sz="3400" dirty="0" err="1"/>
              <a:t>can</a:t>
            </a:r>
            <a:r>
              <a:rPr lang="nb-NO" sz="3400" dirty="0"/>
              <a:t> </a:t>
            </a:r>
            <a:r>
              <a:rPr lang="nb-NO" sz="3400" dirty="0" err="1"/>
              <a:t>work</a:t>
            </a:r>
            <a:r>
              <a:rPr lang="nb-NO" sz="3400" dirty="0"/>
              <a:t> </a:t>
            </a:r>
            <a:r>
              <a:rPr lang="nb-NO" sz="3400" dirty="0" err="1"/>
              <a:t>out</a:t>
            </a:r>
            <a:r>
              <a:rPr lang="nb-NO" sz="3400" dirty="0"/>
              <a:t> x, y, and z, and dont have to make an </a:t>
            </a:r>
            <a:r>
              <a:rPr lang="nb-NO" sz="3400" dirty="0" err="1"/>
              <a:t>assumption</a:t>
            </a:r>
            <a:r>
              <a:rPr lang="nb-NO" sz="3400" dirty="0"/>
              <a:t>. </a:t>
            </a:r>
          </a:p>
          <a:p>
            <a:pPr marL="0" indent="0">
              <a:buNone/>
            </a:pPr>
            <a:endParaRPr lang="nb-NO" sz="3400" dirty="0"/>
          </a:p>
          <a:p>
            <a:pPr marL="0" indent="0">
              <a:buNone/>
            </a:pPr>
            <a:r>
              <a:rPr lang="nb-NO" sz="3400" dirty="0"/>
              <a:t>If  Z </a:t>
            </a:r>
            <a:r>
              <a:rPr lang="nb-NO" sz="3400" dirty="0" err="1"/>
              <a:t>does</a:t>
            </a:r>
            <a:r>
              <a:rPr lang="nb-NO" sz="3400" dirty="0"/>
              <a:t> </a:t>
            </a:r>
            <a:r>
              <a:rPr lang="nb-NO" sz="3400" dirty="0" err="1"/>
              <a:t>change</a:t>
            </a:r>
            <a:r>
              <a:rPr lang="nb-NO" sz="3400" dirty="0"/>
              <a:t> </a:t>
            </a:r>
            <a:r>
              <a:rPr lang="nb-NO" sz="3400" dirty="0" err="1"/>
              <a:t>with</a:t>
            </a:r>
            <a:r>
              <a:rPr lang="nb-NO" sz="3400" dirty="0"/>
              <a:t> speed, </a:t>
            </a:r>
            <a:r>
              <a:rPr lang="nb-NO" sz="3400" dirty="0" err="1"/>
              <a:t>then</a:t>
            </a:r>
            <a:r>
              <a:rPr lang="nb-NO" sz="3400" dirty="0"/>
              <a:t> </a:t>
            </a:r>
            <a:r>
              <a:rPr lang="nb-NO" sz="3400" dirty="0" err="1"/>
              <a:t>the</a:t>
            </a:r>
            <a:r>
              <a:rPr lang="nb-NO" sz="3400" dirty="0"/>
              <a:t> </a:t>
            </a:r>
            <a:r>
              <a:rPr lang="nb-NO" sz="3400" dirty="0" err="1"/>
              <a:t>valance</a:t>
            </a:r>
            <a:r>
              <a:rPr lang="nb-NO" sz="3400" dirty="0"/>
              <a:t> </a:t>
            </a:r>
            <a:r>
              <a:rPr lang="nb-NO" sz="3400" dirty="0" err="1"/>
              <a:t>fails</a:t>
            </a:r>
            <a:r>
              <a:rPr lang="nb-NO" sz="3400" dirty="0"/>
              <a:t>, so </a:t>
            </a:r>
            <a:r>
              <a:rPr lang="nb-NO" sz="3400" dirty="0" err="1"/>
              <a:t>we</a:t>
            </a:r>
            <a:r>
              <a:rPr lang="nb-NO" sz="3400" dirty="0"/>
              <a:t> have to make a </a:t>
            </a:r>
            <a:r>
              <a:rPr lang="nb-NO" sz="3400" dirty="0" err="1"/>
              <a:t>calibration</a:t>
            </a:r>
            <a:r>
              <a:rPr lang="nb-NO" sz="3400" dirty="0"/>
              <a:t> </a:t>
            </a:r>
            <a:r>
              <a:rPr lang="nb-NO" sz="3400" dirty="0" err="1"/>
              <a:t>that</a:t>
            </a:r>
            <a:r>
              <a:rPr lang="nb-NO" sz="3400" dirty="0"/>
              <a:t> </a:t>
            </a:r>
            <a:r>
              <a:rPr lang="nb-NO" sz="3400" dirty="0" err="1"/>
              <a:t>removes</a:t>
            </a:r>
            <a:r>
              <a:rPr lang="nb-NO" sz="3400" dirty="0"/>
              <a:t> </a:t>
            </a:r>
            <a:r>
              <a:rPr lang="nb-NO" sz="3400" dirty="0" err="1"/>
              <a:t>the</a:t>
            </a:r>
            <a:r>
              <a:rPr lang="nb-NO" sz="3400" dirty="0"/>
              <a:t> </a:t>
            </a:r>
            <a:r>
              <a:rPr lang="nb-NO" sz="3400" dirty="0" err="1"/>
              <a:t>effects</a:t>
            </a:r>
            <a:r>
              <a:rPr lang="nb-NO" sz="3400" dirty="0"/>
              <a:t> </a:t>
            </a:r>
            <a:r>
              <a:rPr lang="nb-NO" sz="3400" dirty="0" err="1"/>
              <a:t>of</a:t>
            </a:r>
            <a:r>
              <a:rPr lang="nb-NO" sz="3400" dirty="0"/>
              <a:t> z at </a:t>
            </a:r>
            <a:r>
              <a:rPr lang="nb-NO" sz="3400" dirty="0" err="1"/>
              <a:t>the</a:t>
            </a:r>
            <a:r>
              <a:rPr lang="nb-NO" sz="3400" dirty="0"/>
              <a:t> different speeds</a:t>
            </a:r>
          </a:p>
          <a:p>
            <a:pPr marL="0" indent="0">
              <a:buNone/>
            </a:pPr>
            <a:endParaRPr lang="nb-NO" sz="3400" dirty="0"/>
          </a:p>
          <a:p>
            <a:pPr marL="0" indent="0">
              <a:buNone/>
            </a:pPr>
            <a:r>
              <a:rPr lang="nb-NO" sz="3400" dirty="0"/>
              <a:t>- On </a:t>
            </a:r>
            <a:r>
              <a:rPr lang="nb-NO" sz="3400" dirty="0" err="1"/>
              <a:t>large</a:t>
            </a:r>
            <a:r>
              <a:rPr lang="nb-NO" sz="3400" dirty="0"/>
              <a:t> </a:t>
            </a:r>
            <a:r>
              <a:rPr lang="nb-NO" sz="3400" dirty="0" err="1"/>
              <a:t>ships</a:t>
            </a:r>
            <a:r>
              <a:rPr lang="nb-NO" sz="3400" dirty="0"/>
              <a:t> </a:t>
            </a:r>
            <a:r>
              <a:rPr lang="nb-NO" sz="3400" dirty="0" err="1"/>
              <a:t>the</a:t>
            </a:r>
            <a:r>
              <a:rPr lang="nb-NO" sz="3400" dirty="0"/>
              <a:t> </a:t>
            </a:r>
            <a:r>
              <a:rPr lang="nb-NO" sz="3400" dirty="0" err="1"/>
              <a:t>vertical</a:t>
            </a:r>
            <a:r>
              <a:rPr lang="nb-NO" sz="3400" dirty="0"/>
              <a:t> speed </a:t>
            </a:r>
            <a:r>
              <a:rPr lang="nb-NO" sz="3400" dirty="0" err="1"/>
              <a:t>of</a:t>
            </a:r>
            <a:r>
              <a:rPr lang="nb-NO" sz="3400" dirty="0"/>
              <a:t> STW is not zero, </a:t>
            </a:r>
            <a:r>
              <a:rPr lang="nb-NO" sz="3400" dirty="0" err="1"/>
              <a:t>the</a:t>
            </a:r>
            <a:r>
              <a:rPr lang="nb-NO" sz="3400" dirty="0"/>
              <a:t> water is </a:t>
            </a:r>
            <a:r>
              <a:rPr lang="nb-NO" sz="3400" dirty="0" err="1"/>
              <a:t>pressed</a:t>
            </a:r>
            <a:r>
              <a:rPr lang="nb-NO" sz="3400" dirty="0"/>
              <a:t> </a:t>
            </a:r>
            <a:r>
              <a:rPr lang="nb-NO" sz="3400" dirty="0" err="1"/>
              <a:t>down</a:t>
            </a:r>
            <a:r>
              <a:rPr lang="nb-NO" sz="3400" dirty="0"/>
              <a:t> </a:t>
            </a:r>
            <a:r>
              <a:rPr lang="nb-NO" sz="3400" dirty="0" err="1"/>
              <a:t>typical</a:t>
            </a:r>
            <a:r>
              <a:rPr lang="nb-NO" sz="3400" dirty="0"/>
              <a:t> </a:t>
            </a:r>
            <a:r>
              <a:rPr lang="nb-NO" sz="3400" dirty="0" err="1"/>
              <a:t>between</a:t>
            </a:r>
            <a:r>
              <a:rPr lang="nb-NO" sz="3400" dirty="0"/>
              <a:t> 0 and 20 </a:t>
            </a:r>
            <a:r>
              <a:rPr lang="nb-NO" sz="3400" dirty="0" err="1"/>
              <a:t>degrees</a:t>
            </a:r>
            <a:r>
              <a:rPr lang="nb-NO" sz="3400" dirty="0"/>
              <a:t> at </a:t>
            </a:r>
            <a:r>
              <a:rPr lang="nb-NO" sz="3400" dirty="0" err="1"/>
              <a:t>the</a:t>
            </a:r>
            <a:r>
              <a:rPr lang="nb-NO" sz="3400" dirty="0"/>
              <a:t> bow.</a:t>
            </a:r>
          </a:p>
          <a:p>
            <a:pPr marL="0" indent="0">
              <a:buNone/>
            </a:pPr>
            <a:r>
              <a:rPr lang="nb-NO" sz="3400" dirty="0"/>
              <a:t>- As </a:t>
            </a:r>
            <a:r>
              <a:rPr lang="nb-NO" sz="3400" dirty="0" err="1"/>
              <a:t>the</a:t>
            </a:r>
            <a:r>
              <a:rPr lang="nb-NO" sz="3400" dirty="0"/>
              <a:t> </a:t>
            </a:r>
            <a:r>
              <a:rPr lang="nb-NO" sz="3400" dirty="0" err="1"/>
              <a:t>vessel</a:t>
            </a:r>
            <a:r>
              <a:rPr lang="nb-NO" sz="3400" dirty="0"/>
              <a:t> </a:t>
            </a:r>
            <a:r>
              <a:rPr lang="nb-NO" sz="3400" dirty="0" err="1"/>
              <a:t>goes</a:t>
            </a:r>
            <a:r>
              <a:rPr lang="nb-NO" sz="3400" dirty="0"/>
              <a:t> faster </a:t>
            </a:r>
            <a:r>
              <a:rPr lang="nb-NO" sz="3400" dirty="0" err="1"/>
              <a:t>the</a:t>
            </a:r>
            <a:r>
              <a:rPr lang="nb-NO" sz="3400" dirty="0"/>
              <a:t> </a:t>
            </a:r>
            <a:r>
              <a:rPr lang="nb-NO" sz="3400" dirty="0" err="1"/>
              <a:t>vertical</a:t>
            </a:r>
            <a:r>
              <a:rPr lang="nb-NO" sz="3400" dirty="0"/>
              <a:t> </a:t>
            </a:r>
            <a:r>
              <a:rPr lang="nb-NO" sz="3400" dirty="0" err="1"/>
              <a:t>component</a:t>
            </a:r>
            <a:r>
              <a:rPr lang="nb-NO" sz="3400" dirty="0"/>
              <a:t>, and </a:t>
            </a:r>
            <a:r>
              <a:rPr lang="nb-NO" sz="3400" dirty="0" err="1"/>
              <a:t>some</a:t>
            </a:r>
            <a:r>
              <a:rPr lang="nb-NO" sz="3400" dirty="0"/>
              <a:t> times </a:t>
            </a:r>
            <a:r>
              <a:rPr lang="nb-NO" sz="3400" dirty="0" err="1"/>
              <a:t>the</a:t>
            </a:r>
            <a:r>
              <a:rPr lang="nb-NO" sz="3400" dirty="0"/>
              <a:t> </a:t>
            </a:r>
            <a:r>
              <a:rPr lang="nb-NO" sz="3400" dirty="0" err="1"/>
              <a:t>direction</a:t>
            </a:r>
            <a:r>
              <a:rPr lang="nb-NO" sz="3400" dirty="0"/>
              <a:t> </a:t>
            </a:r>
            <a:r>
              <a:rPr lang="nb-NO" sz="3400" dirty="0" err="1"/>
              <a:t>changes</a:t>
            </a:r>
            <a:endParaRPr lang="nb-NO" sz="3400" dirty="0"/>
          </a:p>
          <a:p>
            <a:r>
              <a:rPr lang="nb-NO" sz="4300" dirty="0"/>
              <a:t>On a 2 beam system, </a:t>
            </a:r>
            <a:r>
              <a:rPr lang="nb-NO" sz="4300" dirty="0" err="1"/>
              <a:t>the</a:t>
            </a:r>
            <a:r>
              <a:rPr lang="nb-NO" sz="4300" dirty="0"/>
              <a:t> STW has to be </a:t>
            </a:r>
            <a:r>
              <a:rPr lang="nb-NO" sz="4300" dirty="0" err="1"/>
              <a:t>calibrated</a:t>
            </a:r>
            <a:r>
              <a:rPr lang="nb-NO" sz="4300" dirty="0"/>
              <a:t> more </a:t>
            </a:r>
            <a:r>
              <a:rPr lang="nb-NO" sz="4300" dirty="0" err="1"/>
              <a:t>carefully</a:t>
            </a:r>
            <a:r>
              <a:rPr lang="nb-NO" sz="4300" dirty="0"/>
              <a:t> </a:t>
            </a:r>
            <a:r>
              <a:rPr lang="nb-NO" sz="4300" dirty="0" err="1"/>
              <a:t>with</a:t>
            </a:r>
            <a:r>
              <a:rPr lang="nb-NO" sz="4300" dirty="0"/>
              <a:t> speed</a:t>
            </a:r>
          </a:p>
          <a:p>
            <a:pPr marL="0" indent="0">
              <a:buNone/>
            </a:pPr>
            <a:endParaRPr lang="nb-NO" dirty="0"/>
          </a:p>
          <a:p>
            <a:pPr marL="0" indent="0">
              <a:buNone/>
            </a:pPr>
            <a:endParaRPr lang="nb-NO" dirty="0"/>
          </a:p>
        </p:txBody>
      </p:sp>
      <p:sp>
        <p:nvSpPr>
          <p:cNvPr id="3" name="Subtitle 2"/>
          <p:cNvSpPr>
            <a:spLocks noGrp="1"/>
          </p:cNvSpPr>
          <p:nvPr>
            <p:ph type="subTitle" idx="13"/>
          </p:nvPr>
        </p:nvSpPr>
        <p:spPr/>
        <p:txBody>
          <a:bodyPr>
            <a:normAutofit lnSpcReduction="10000"/>
          </a:bodyPr>
          <a:lstStyle/>
          <a:p>
            <a:r>
              <a:rPr lang="nb-NO" dirty="0"/>
              <a:t>2 </a:t>
            </a:r>
            <a:r>
              <a:rPr lang="nb-NO" dirty="0" err="1"/>
              <a:t>Vs</a:t>
            </a:r>
            <a:r>
              <a:rPr lang="nb-NO" dirty="0"/>
              <a:t> 3 beams </a:t>
            </a:r>
            <a:r>
              <a:rPr lang="nb-NO" dirty="0" err="1"/>
              <a:t>theory</a:t>
            </a:r>
            <a:endParaRPr lang="nb-NO" dirty="0"/>
          </a:p>
        </p:txBody>
      </p:sp>
      <p:sp>
        <p:nvSpPr>
          <p:cNvPr id="4" name="TextBox 3">
            <a:extLst>
              <a:ext uri="{FF2B5EF4-FFF2-40B4-BE49-F238E27FC236}">
                <a16:creationId xmlns:a16="http://schemas.microsoft.com/office/drawing/2014/main" id="{9C4E483A-58E6-4221-9FDE-6F813CA8FD72}"/>
              </a:ext>
            </a:extLst>
          </p:cNvPr>
          <p:cNvSpPr txBox="1"/>
          <p:nvPr/>
        </p:nvSpPr>
        <p:spPr>
          <a:xfrm rot="2910178">
            <a:off x="4930700" y="1794377"/>
            <a:ext cx="2034208" cy="461665"/>
          </a:xfrm>
          <a:prstGeom prst="rect">
            <a:avLst/>
          </a:prstGeom>
          <a:noFill/>
        </p:spPr>
        <p:txBody>
          <a:bodyPr wrap="square" rtlCol="0">
            <a:spAutoFit/>
          </a:bodyPr>
          <a:lstStyle/>
          <a:p>
            <a:r>
              <a:rPr lang="en-US" dirty="0"/>
              <a:t>Theory Alert !</a:t>
            </a:r>
            <a:endParaRPr lang="en-GB" dirty="0"/>
          </a:p>
        </p:txBody>
      </p:sp>
      <p:sp>
        <p:nvSpPr>
          <p:cNvPr id="12" name="Rectangle 11">
            <a:extLst>
              <a:ext uri="{FF2B5EF4-FFF2-40B4-BE49-F238E27FC236}">
                <a16:creationId xmlns:a16="http://schemas.microsoft.com/office/drawing/2014/main" id="{A0E57C73-7FB2-4151-B33B-B8C738250B42}"/>
              </a:ext>
            </a:extLst>
          </p:cNvPr>
          <p:cNvSpPr/>
          <p:nvPr/>
        </p:nvSpPr>
        <p:spPr>
          <a:xfrm>
            <a:off x="6732240" y="1610094"/>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extBox 12">
            <a:extLst>
              <a:ext uri="{FF2B5EF4-FFF2-40B4-BE49-F238E27FC236}">
                <a16:creationId xmlns:a16="http://schemas.microsoft.com/office/drawing/2014/main" id="{DF043223-B7A5-432E-AC67-DF864E7898D3}"/>
              </a:ext>
            </a:extLst>
          </p:cNvPr>
          <p:cNvSpPr txBox="1"/>
          <p:nvPr/>
        </p:nvSpPr>
        <p:spPr>
          <a:xfrm>
            <a:off x="6833240" y="1566497"/>
            <a:ext cx="2037224" cy="400110"/>
          </a:xfrm>
          <a:prstGeom prst="rect">
            <a:avLst/>
          </a:prstGeom>
          <a:noFill/>
        </p:spPr>
        <p:txBody>
          <a:bodyPr wrap="square" rtlCol="0">
            <a:spAutoFit/>
          </a:bodyPr>
          <a:lstStyle/>
          <a:p>
            <a:r>
              <a:rPr lang="nb-NO" sz="2000" dirty="0">
                <a:solidFill>
                  <a:srgbClr val="FFFF00"/>
                </a:solidFill>
                <a:latin typeface="+mn-lt"/>
              </a:rPr>
              <a:t>The DL2 </a:t>
            </a:r>
            <a:r>
              <a:rPr lang="nb-NO" sz="2000" dirty="0" err="1">
                <a:solidFill>
                  <a:srgbClr val="FFFF00"/>
                </a:solidFill>
                <a:latin typeface="+mn-lt"/>
              </a:rPr>
              <a:t>vs</a:t>
            </a:r>
            <a:r>
              <a:rPr lang="nb-NO" sz="2000" dirty="0">
                <a:solidFill>
                  <a:srgbClr val="FFFF00"/>
                </a:solidFill>
                <a:latin typeface="+mn-lt"/>
              </a:rPr>
              <a:t> DL850</a:t>
            </a:r>
            <a:endParaRPr lang="nb-NO" dirty="0">
              <a:solidFill>
                <a:srgbClr val="FFFF00"/>
              </a:solidFill>
              <a:latin typeface="+mn-lt"/>
            </a:endParaRPr>
          </a:p>
        </p:txBody>
      </p:sp>
      <p:sp>
        <p:nvSpPr>
          <p:cNvPr id="14" name="TextBox 13">
            <a:extLst>
              <a:ext uri="{FF2B5EF4-FFF2-40B4-BE49-F238E27FC236}">
                <a16:creationId xmlns:a16="http://schemas.microsoft.com/office/drawing/2014/main" id="{410BEE34-6C64-4E1C-8665-F556C55B18C2}"/>
              </a:ext>
            </a:extLst>
          </p:cNvPr>
          <p:cNvSpPr txBox="1"/>
          <p:nvPr/>
        </p:nvSpPr>
        <p:spPr>
          <a:xfrm>
            <a:off x="6747856" y="1851670"/>
            <a:ext cx="2173616" cy="338554"/>
          </a:xfrm>
          <a:prstGeom prst="rect">
            <a:avLst/>
          </a:prstGeom>
          <a:noFill/>
        </p:spPr>
        <p:txBody>
          <a:bodyPr wrap="square" rtlCol="0">
            <a:spAutoFit/>
          </a:bodyPr>
          <a:lstStyle/>
          <a:p>
            <a:r>
              <a:rPr lang="nb-NO" sz="1600" dirty="0" err="1">
                <a:solidFill>
                  <a:srgbClr val="FFFF00"/>
                </a:solidFill>
                <a:latin typeface="+mj-lt"/>
              </a:rPr>
              <a:t>Why</a:t>
            </a:r>
            <a:r>
              <a:rPr lang="nb-NO" sz="1600" dirty="0">
                <a:solidFill>
                  <a:srgbClr val="FFFF00"/>
                </a:solidFill>
                <a:latin typeface="+mj-lt"/>
              </a:rPr>
              <a:t> </a:t>
            </a:r>
            <a:r>
              <a:rPr lang="nb-NO" sz="1600" dirty="0" err="1">
                <a:solidFill>
                  <a:srgbClr val="FFFF00"/>
                </a:solidFill>
                <a:latin typeface="+mj-lt"/>
              </a:rPr>
              <a:t>are</a:t>
            </a:r>
            <a:r>
              <a:rPr lang="nb-NO" sz="1600" dirty="0">
                <a:solidFill>
                  <a:srgbClr val="FFFF00"/>
                </a:solidFill>
                <a:latin typeface="+mj-lt"/>
              </a:rPr>
              <a:t> </a:t>
            </a:r>
            <a:r>
              <a:rPr lang="nb-NO" sz="1600" dirty="0" err="1">
                <a:solidFill>
                  <a:srgbClr val="FFFF00"/>
                </a:solidFill>
                <a:latin typeface="+mj-lt"/>
              </a:rPr>
              <a:t>they</a:t>
            </a:r>
            <a:r>
              <a:rPr lang="nb-NO" sz="1600" dirty="0">
                <a:solidFill>
                  <a:srgbClr val="FFFF00"/>
                </a:solidFill>
                <a:latin typeface="+mj-lt"/>
              </a:rPr>
              <a:t> different?</a:t>
            </a:r>
            <a:endParaRPr lang="nb-NO" sz="1050" dirty="0">
              <a:solidFill>
                <a:srgbClr val="FFFF00"/>
              </a:solidFill>
              <a:latin typeface="+mj-lt"/>
            </a:endParaRPr>
          </a:p>
        </p:txBody>
      </p:sp>
    </p:spTree>
    <p:extLst>
      <p:ext uri="{BB962C8B-B14F-4D97-AF65-F5344CB8AC3E}">
        <p14:creationId xmlns:p14="http://schemas.microsoft.com/office/powerpoint/2010/main" val="3464239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1275606"/>
            <a:ext cx="6408712" cy="3867894"/>
          </a:xfrm>
        </p:spPr>
        <p:txBody>
          <a:bodyPr>
            <a:normAutofit fontScale="92500" lnSpcReduction="10000"/>
          </a:bodyPr>
          <a:lstStyle/>
          <a:p>
            <a:r>
              <a:rPr lang="nb-NO" sz="2000" dirty="0" err="1"/>
              <a:t>Larger</a:t>
            </a:r>
            <a:r>
              <a:rPr lang="nb-NO" sz="2000" dirty="0"/>
              <a:t> </a:t>
            </a:r>
            <a:r>
              <a:rPr lang="nb-NO" sz="2000" dirty="0" err="1"/>
              <a:t>vessels</a:t>
            </a:r>
            <a:r>
              <a:rPr lang="nb-NO" sz="2000" dirty="0"/>
              <a:t> push more water, </a:t>
            </a:r>
            <a:r>
              <a:rPr lang="nb-NO" sz="2000" dirty="0" err="1"/>
              <a:t>this</a:t>
            </a:r>
            <a:r>
              <a:rPr lang="nb-NO" sz="2000" dirty="0"/>
              <a:t> </a:t>
            </a:r>
            <a:r>
              <a:rPr lang="nb-NO" sz="2000" dirty="0" err="1"/>
              <a:t>will</a:t>
            </a:r>
            <a:r>
              <a:rPr lang="nb-NO" sz="2000" dirty="0"/>
              <a:t> </a:t>
            </a:r>
            <a:r>
              <a:rPr lang="nb-NO" sz="2000" dirty="0" err="1"/>
              <a:t>cause</a:t>
            </a:r>
            <a:r>
              <a:rPr lang="nb-NO" sz="2000" dirty="0"/>
              <a:t> </a:t>
            </a:r>
            <a:r>
              <a:rPr lang="nb-NO" sz="2000" dirty="0" err="1"/>
              <a:t>the</a:t>
            </a:r>
            <a:r>
              <a:rPr lang="nb-NO" sz="2000" dirty="0"/>
              <a:t> STW angles  to </a:t>
            </a:r>
            <a:r>
              <a:rPr lang="nb-NO" sz="2000" dirty="0" err="1"/>
              <a:t>change</a:t>
            </a:r>
            <a:r>
              <a:rPr lang="nb-NO" sz="2000" dirty="0"/>
              <a:t> </a:t>
            </a:r>
            <a:r>
              <a:rPr lang="nb-NO" sz="2000" dirty="0" err="1"/>
              <a:t>slightly</a:t>
            </a:r>
            <a:r>
              <a:rPr lang="nb-NO" sz="2000" dirty="0"/>
              <a:t>. </a:t>
            </a:r>
          </a:p>
          <a:p>
            <a:pPr lvl="1"/>
            <a:r>
              <a:rPr lang="nb-NO" sz="1600" dirty="0"/>
              <a:t>The DL2 </a:t>
            </a:r>
            <a:r>
              <a:rPr lang="nb-NO" sz="1600" dirty="0" err="1"/>
              <a:t>allows</a:t>
            </a:r>
            <a:r>
              <a:rPr lang="nb-NO" sz="1600" dirty="0"/>
              <a:t> for </a:t>
            </a:r>
            <a:r>
              <a:rPr lang="nb-NO" sz="1600" dirty="0" err="1"/>
              <a:t>additional</a:t>
            </a:r>
            <a:r>
              <a:rPr lang="nb-NO" sz="1600" dirty="0"/>
              <a:t> STW angle </a:t>
            </a:r>
            <a:r>
              <a:rPr lang="nb-NO" sz="1600" dirty="0" err="1"/>
              <a:t>correction</a:t>
            </a:r>
            <a:endParaRPr lang="nb-NO" sz="1600" dirty="0"/>
          </a:p>
          <a:p>
            <a:r>
              <a:rPr lang="nb-NO" sz="2000" dirty="0"/>
              <a:t>The different </a:t>
            </a:r>
            <a:r>
              <a:rPr lang="nb-NO" sz="2000" dirty="0" err="1"/>
              <a:t>frequencies</a:t>
            </a:r>
            <a:r>
              <a:rPr lang="nb-NO" sz="2000" dirty="0"/>
              <a:t> have </a:t>
            </a:r>
            <a:r>
              <a:rPr lang="nb-NO" sz="2000" dirty="0" err="1"/>
              <a:t>slightly</a:t>
            </a:r>
            <a:r>
              <a:rPr lang="nb-NO" sz="2000" dirty="0"/>
              <a:t> different </a:t>
            </a:r>
            <a:r>
              <a:rPr lang="nb-NO" sz="2000" dirty="0" err="1"/>
              <a:t>calibrations</a:t>
            </a:r>
            <a:endParaRPr lang="nb-NO" sz="2000" dirty="0"/>
          </a:p>
          <a:p>
            <a:pPr lvl="1"/>
            <a:r>
              <a:rPr lang="nb-NO" sz="1600" dirty="0"/>
              <a:t>The </a:t>
            </a:r>
            <a:r>
              <a:rPr lang="nb-NO" sz="1600" dirty="0" err="1"/>
              <a:t>Low</a:t>
            </a:r>
            <a:r>
              <a:rPr lang="nb-NO" sz="1600" dirty="0"/>
              <a:t> </a:t>
            </a:r>
            <a:r>
              <a:rPr lang="nb-NO" sz="1600" dirty="0" err="1"/>
              <a:t>frequency</a:t>
            </a:r>
            <a:r>
              <a:rPr lang="nb-NO" sz="1600" dirty="0"/>
              <a:t> </a:t>
            </a:r>
            <a:r>
              <a:rPr lang="nb-NO" sz="1600" dirty="0" err="1"/>
              <a:t>measures</a:t>
            </a:r>
            <a:r>
              <a:rPr lang="nb-NO" sz="1600" dirty="0"/>
              <a:t> </a:t>
            </a:r>
            <a:r>
              <a:rPr lang="nb-NO" sz="1600" dirty="0" err="1"/>
              <a:t>generally</a:t>
            </a:r>
            <a:r>
              <a:rPr lang="nb-NO" sz="1600" dirty="0"/>
              <a:t> </a:t>
            </a:r>
            <a:r>
              <a:rPr lang="nb-NO" sz="1600" dirty="0" err="1"/>
              <a:t>further</a:t>
            </a:r>
            <a:r>
              <a:rPr lang="nb-NO" sz="1600" dirty="0"/>
              <a:t> from </a:t>
            </a:r>
            <a:r>
              <a:rPr lang="nb-NO" sz="1600" dirty="0" err="1"/>
              <a:t>the</a:t>
            </a:r>
            <a:r>
              <a:rPr lang="nb-NO" sz="1600" dirty="0"/>
              <a:t> </a:t>
            </a:r>
            <a:r>
              <a:rPr lang="nb-NO" sz="1600" dirty="0" err="1"/>
              <a:t>vessel</a:t>
            </a:r>
            <a:r>
              <a:rPr lang="nb-NO" sz="1600" dirty="0"/>
              <a:t> (2-3m) </a:t>
            </a:r>
            <a:r>
              <a:rPr lang="nb-NO" sz="1600" dirty="0" err="1"/>
              <a:t>than</a:t>
            </a:r>
            <a:r>
              <a:rPr lang="nb-NO" sz="1600" dirty="0"/>
              <a:t> </a:t>
            </a:r>
            <a:r>
              <a:rPr lang="nb-NO" sz="1600" dirty="0" err="1"/>
              <a:t>the</a:t>
            </a:r>
            <a:r>
              <a:rPr lang="nb-NO" sz="1600" dirty="0"/>
              <a:t> </a:t>
            </a:r>
            <a:r>
              <a:rPr lang="nb-NO" sz="1600" dirty="0" err="1"/>
              <a:t>high</a:t>
            </a:r>
            <a:r>
              <a:rPr lang="nb-NO" sz="1600" dirty="0"/>
              <a:t> </a:t>
            </a:r>
            <a:r>
              <a:rPr lang="nb-NO" sz="1600" dirty="0" err="1"/>
              <a:t>frequency</a:t>
            </a:r>
            <a:r>
              <a:rPr lang="nb-NO" sz="1600" dirty="0"/>
              <a:t> (0.5-1.5m), The HF has more </a:t>
            </a:r>
            <a:r>
              <a:rPr lang="nb-NO" sz="1600" dirty="0" err="1"/>
              <a:t>vertical</a:t>
            </a:r>
            <a:r>
              <a:rPr lang="nb-NO" sz="1600" dirty="0"/>
              <a:t> </a:t>
            </a:r>
            <a:r>
              <a:rPr lang="nb-NO" sz="1600" dirty="0" err="1"/>
              <a:t>component</a:t>
            </a:r>
            <a:r>
              <a:rPr lang="nb-NO" sz="1600" dirty="0"/>
              <a:t>. </a:t>
            </a:r>
          </a:p>
          <a:p>
            <a:pPr lvl="1"/>
            <a:r>
              <a:rPr lang="nb-NO" sz="1600" dirty="0"/>
              <a:t>The HF is </a:t>
            </a:r>
            <a:r>
              <a:rPr lang="nb-NO" sz="1600" dirty="0" err="1"/>
              <a:t>slightly</a:t>
            </a:r>
            <a:r>
              <a:rPr lang="nb-NO" sz="1600" dirty="0"/>
              <a:t> more </a:t>
            </a:r>
            <a:r>
              <a:rPr lang="nb-NO" sz="1600" dirty="0" err="1"/>
              <a:t>accurate</a:t>
            </a:r>
            <a:r>
              <a:rPr lang="nb-NO" sz="1600" dirty="0"/>
              <a:t>, and samples faster giving a more </a:t>
            </a:r>
            <a:r>
              <a:rPr lang="nb-NO" sz="1600" dirty="0" err="1"/>
              <a:t>than</a:t>
            </a:r>
            <a:r>
              <a:rPr lang="nb-NO" sz="1600" dirty="0"/>
              <a:t> 2 x more </a:t>
            </a:r>
            <a:r>
              <a:rPr lang="nb-NO" sz="1600" dirty="0" err="1"/>
              <a:t>accurate</a:t>
            </a:r>
            <a:r>
              <a:rPr lang="nb-NO" sz="1600" dirty="0"/>
              <a:t> </a:t>
            </a:r>
            <a:r>
              <a:rPr lang="nb-NO" sz="1600" dirty="0" err="1"/>
              <a:t>value</a:t>
            </a:r>
            <a:r>
              <a:rPr lang="nb-NO" sz="1600" dirty="0"/>
              <a:t> </a:t>
            </a:r>
            <a:r>
              <a:rPr lang="nb-NO" sz="1600" dirty="0" err="1"/>
              <a:t>than</a:t>
            </a:r>
            <a:r>
              <a:rPr lang="nb-NO" sz="1600" dirty="0"/>
              <a:t> LF</a:t>
            </a:r>
          </a:p>
          <a:p>
            <a:pPr lvl="1"/>
            <a:r>
              <a:rPr lang="nb-NO" sz="1600" dirty="0"/>
              <a:t>SOG </a:t>
            </a:r>
            <a:r>
              <a:rPr lang="nb-NO" sz="1600" dirty="0" err="1"/>
              <a:t>measures</a:t>
            </a:r>
            <a:r>
              <a:rPr lang="nb-NO" sz="1600" dirty="0"/>
              <a:t> </a:t>
            </a:r>
            <a:r>
              <a:rPr lang="nb-NO" sz="1600" dirty="0" err="1"/>
              <a:t>on</a:t>
            </a:r>
            <a:r>
              <a:rPr lang="nb-NO" sz="1600" dirty="0"/>
              <a:t> </a:t>
            </a:r>
            <a:r>
              <a:rPr lang="nb-NO" sz="1600" dirty="0" err="1"/>
              <a:t>the</a:t>
            </a:r>
            <a:r>
              <a:rPr lang="nb-NO" sz="1600" dirty="0"/>
              <a:t> </a:t>
            </a:r>
            <a:r>
              <a:rPr lang="nb-NO" sz="1600" dirty="0" err="1"/>
              <a:t>bottom</a:t>
            </a:r>
            <a:r>
              <a:rPr lang="nb-NO" sz="1600" dirty="0"/>
              <a:t>, </a:t>
            </a:r>
            <a:r>
              <a:rPr lang="nb-NO" sz="1600" dirty="0" err="1"/>
              <a:t>this</a:t>
            </a:r>
            <a:r>
              <a:rPr lang="nb-NO" sz="1600" dirty="0"/>
              <a:t> is </a:t>
            </a:r>
            <a:r>
              <a:rPr lang="nb-NO" sz="1600" dirty="0" err="1"/>
              <a:t>generally</a:t>
            </a:r>
            <a:r>
              <a:rPr lang="nb-NO" sz="1600" dirty="0"/>
              <a:t> a </a:t>
            </a:r>
            <a:r>
              <a:rPr lang="nb-NO" sz="1600" dirty="0" err="1"/>
              <a:t>strong</a:t>
            </a:r>
            <a:r>
              <a:rPr lang="nb-NO" sz="1600" dirty="0"/>
              <a:t> and stable signal. (to 150m)</a:t>
            </a:r>
          </a:p>
          <a:p>
            <a:pPr lvl="1"/>
            <a:r>
              <a:rPr lang="nb-NO" dirty="0"/>
              <a:t>The </a:t>
            </a:r>
            <a:r>
              <a:rPr lang="nb-NO" dirty="0" err="1"/>
              <a:t>result</a:t>
            </a:r>
            <a:r>
              <a:rPr lang="nb-NO" dirty="0"/>
              <a:t> is </a:t>
            </a:r>
            <a:r>
              <a:rPr lang="nb-NO" dirty="0" err="1"/>
              <a:t>that</a:t>
            </a:r>
            <a:r>
              <a:rPr lang="nb-NO" dirty="0"/>
              <a:t> STW LF and STW HF have </a:t>
            </a:r>
            <a:r>
              <a:rPr lang="nb-NO" dirty="0" err="1"/>
              <a:t>slightly</a:t>
            </a:r>
            <a:r>
              <a:rPr lang="nb-NO" dirty="0"/>
              <a:t> different </a:t>
            </a:r>
            <a:r>
              <a:rPr lang="nb-NO" dirty="0" err="1"/>
              <a:t>calibrations</a:t>
            </a:r>
            <a:endParaRPr lang="nb-NO" dirty="0"/>
          </a:p>
        </p:txBody>
      </p:sp>
      <p:sp>
        <p:nvSpPr>
          <p:cNvPr id="3" name="Subtitle 2"/>
          <p:cNvSpPr>
            <a:spLocks noGrp="1"/>
          </p:cNvSpPr>
          <p:nvPr>
            <p:ph type="subTitle" idx="13"/>
          </p:nvPr>
        </p:nvSpPr>
        <p:spPr>
          <a:xfrm>
            <a:off x="1403648" y="627534"/>
            <a:ext cx="4752528" cy="576064"/>
          </a:xfrm>
        </p:spPr>
        <p:txBody>
          <a:bodyPr>
            <a:normAutofit lnSpcReduction="10000"/>
          </a:bodyPr>
          <a:lstStyle/>
          <a:p>
            <a:r>
              <a:rPr lang="nb-NO" dirty="0"/>
              <a:t>How </a:t>
            </a:r>
            <a:r>
              <a:rPr lang="nb-NO" dirty="0" err="1"/>
              <a:t>this</a:t>
            </a:r>
            <a:r>
              <a:rPr lang="nb-NO" dirty="0"/>
              <a:t> </a:t>
            </a:r>
            <a:r>
              <a:rPr lang="nb-NO" dirty="0" err="1"/>
              <a:t>effect</a:t>
            </a:r>
            <a:r>
              <a:rPr lang="nb-NO" dirty="0"/>
              <a:t> </a:t>
            </a:r>
            <a:r>
              <a:rPr lang="nb-NO" dirty="0" err="1"/>
              <a:t>calibration</a:t>
            </a:r>
            <a:endParaRPr lang="nb-NO" dirty="0"/>
          </a:p>
        </p:txBody>
      </p:sp>
      <p:sp>
        <p:nvSpPr>
          <p:cNvPr id="5" name="Rectangle 4">
            <a:extLst>
              <a:ext uri="{FF2B5EF4-FFF2-40B4-BE49-F238E27FC236}">
                <a16:creationId xmlns:a16="http://schemas.microsoft.com/office/drawing/2014/main" id="{AE06A035-5D4C-463E-92BF-9BA8546512DC}"/>
              </a:ext>
            </a:extLst>
          </p:cNvPr>
          <p:cNvSpPr/>
          <p:nvPr/>
        </p:nvSpPr>
        <p:spPr>
          <a:xfrm>
            <a:off x="6720744" y="2265876"/>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xtBox 5">
            <a:extLst>
              <a:ext uri="{FF2B5EF4-FFF2-40B4-BE49-F238E27FC236}">
                <a16:creationId xmlns:a16="http://schemas.microsoft.com/office/drawing/2014/main" id="{B3A7DFD5-E917-43EF-8876-6050900AFDF9}"/>
              </a:ext>
            </a:extLst>
          </p:cNvPr>
          <p:cNvSpPr txBox="1"/>
          <p:nvPr/>
        </p:nvSpPr>
        <p:spPr>
          <a:xfrm>
            <a:off x="7164288" y="2499742"/>
            <a:ext cx="1371310" cy="369332"/>
          </a:xfrm>
          <a:prstGeom prst="rect">
            <a:avLst/>
          </a:prstGeom>
          <a:noFill/>
        </p:spPr>
        <p:txBody>
          <a:bodyPr wrap="square" rtlCol="0">
            <a:spAutoFit/>
          </a:bodyPr>
          <a:lstStyle/>
          <a:p>
            <a:r>
              <a:rPr lang="nb-NO" sz="1800" dirty="0" err="1">
                <a:solidFill>
                  <a:srgbClr val="FFFF00"/>
                </a:solidFill>
                <a:latin typeface="+mj-lt"/>
              </a:rPr>
              <a:t>Whats</a:t>
            </a:r>
            <a:r>
              <a:rPr lang="nb-NO" sz="1800" dirty="0">
                <a:solidFill>
                  <a:srgbClr val="FFFF00"/>
                </a:solidFill>
                <a:latin typeface="+mj-lt"/>
              </a:rPr>
              <a:t> </a:t>
            </a:r>
            <a:r>
              <a:rPr lang="nb-NO" sz="1800" dirty="0" err="1">
                <a:solidFill>
                  <a:srgbClr val="FFFF00"/>
                </a:solidFill>
                <a:latin typeface="+mj-lt"/>
              </a:rPr>
              <a:t>new</a:t>
            </a:r>
            <a:r>
              <a:rPr lang="nb-NO" sz="1800" dirty="0">
                <a:solidFill>
                  <a:srgbClr val="FFFF00"/>
                </a:solidFill>
                <a:latin typeface="+mj-lt"/>
              </a:rPr>
              <a:t>?</a:t>
            </a:r>
            <a:endParaRPr lang="nb-NO" sz="1100" dirty="0">
              <a:solidFill>
                <a:srgbClr val="FFFF00"/>
              </a:solidFill>
              <a:latin typeface="+mj-lt"/>
            </a:endParaRPr>
          </a:p>
        </p:txBody>
      </p:sp>
      <p:sp>
        <p:nvSpPr>
          <p:cNvPr id="7" name="TextBox 6">
            <a:extLst>
              <a:ext uri="{FF2B5EF4-FFF2-40B4-BE49-F238E27FC236}">
                <a16:creationId xmlns:a16="http://schemas.microsoft.com/office/drawing/2014/main" id="{4A723DE3-1013-4BB1-BEC8-0013CCA34F97}"/>
              </a:ext>
            </a:extLst>
          </p:cNvPr>
          <p:cNvSpPr txBox="1"/>
          <p:nvPr/>
        </p:nvSpPr>
        <p:spPr>
          <a:xfrm>
            <a:off x="7072124" y="2170222"/>
            <a:ext cx="1584176" cy="461665"/>
          </a:xfrm>
          <a:prstGeom prst="rect">
            <a:avLst/>
          </a:prstGeom>
          <a:noFill/>
        </p:spPr>
        <p:txBody>
          <a:bodyPr wrap="square" rtlCol="0">
            <a:spAutoFit/>
          </a:bodyPr>
          <a:lstStyle/>
          <a:p>
            <a:r>
              <a:rPr lang="nb-NO" dirty="0" err="1">
                <a:solidFill>
                  <a:srgbClr val="FFFF00"/>
                </a:solidFill>
                <a:latin typeface="+mn-lt"/>
              </a:rPr>
              <a:t>Calibration</a:t>
            </a:r>
            <a:endParaRPr lang="nb-NO" dirty="0">
              <a:solidFill>
                <a:srgbClr val="FFFF00"/>
              </a:solidFill>
              <a:latin typeface="+mn-lt"/>
            </a:endParaRPr>
          </a:p>
        </p:txBody>
      </p:sp>
    </p:spTree>
    <p:extLst>
      <p:ext uri="{BB962C8B-B14F-4D97-AF65-F5344CB8AC3E}">
        <p14:creationId xmlns:p14="http://schemas.microsoft.com/office/powerpoint/2010/main" val="2227953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1275606"/>
            <a:ext cx="6408712" cy="3867894"/>
          </a:xfrm>
        </p:spPr>
        <p:txBody>
          <a:bodyPr>
            <a:normAutofit/>
          </a:bodyPr>
          <a:lstStyle/>
          <a:p>
            <a:r>
              <a:rPr lang="nb-NO" sz="2000" dirty="0"/>
              <a:t>The DL2 system has a more </a:t>
            </a:r>
            <a:r>
              <a:rPr lang="nb-NO" sz="2000" dirty="0" err="1"/>
              <a:t>complicated</a:t>
            </a:r>
            <a:r>
              <a:rPr lang="nb-NO" sz="2000" dirty="0"/>
              <a:t> </a:t>
            </a:r>
            <a:r>
              <a:rPr lang="nb-NO" sz="2000" dirty="0" err="1"/>
              <a:t>calibration</a:t>
            </a:r>
            <a:r>
              <a:rPr lang="nb-NO" sz="2000" dirty="0"/>
              <a:t>, </a:t>
            </a:r>
            <a:r>
              <a:rPr lang="nb-NO" sz="2000" dirty="0" err="1"/>
              <a:t>but</a:t>
            </a:r>
            <a:r>
              <a:rPr lang="nb-NO" sz="2000" dirty="0"/>
              <a:t> more </a:t>
            </a:r>
            <a:r>
              <a:rPr lang="nb-NO" sz="2000" dirty="0" err="1"/>
              <a:t>accurate</a:t>
            </a:r>
            <a:r>
              <a:rPr lang="nb-NO" sz="2000" dirty="0"/>
              <a:t> and stable. </a:t>
            </a:r>
          </a:p>
          <a:p>
            <a:r>
              <a:rPr lang="nb-NO" sz="2000" dirty="0"/>
              <a:t>The </a:t>
            </a:r>
            <a:r>
              <a:rPr lang="nb-NO" sz="2000" dirty="0" err="1"/>
              <a:t>user</a:t>
            </a:r>
            <a:r>
              <a:rPr lang="nb-NO" sz="2000" dirty="0"/>
              <a:t> sees </a:t>
            </a:r>
            <a:r>
              <a:rPr lang="nb-NO" sz="2000" dirty="0" err="1"/>
              <a:t>the</a:t>
            </a:r>
            <a:r>
              <a:rPr lang="nb-NO" sz="2000" dirty="0"/>
              <a:t> STW High </a:t>
            </a:r>
            <a:r>
              <a:rPr lang="nb-NO" sz="2000" dirty="0" err="1"/>
              <a:t>frequency</a:t>
            </a:r>
            <a:r>
              <a:rPr lang="nb-NO" sz="2000" dirty="0"/>
              <a:t> </a:t>
            </a:r>
            <a:r>
              <a:rPr lang="nb-NO" sz="2000" dirty="0" err="1"/>
              <a:t>unless</a:t>
            </a:r>
            <a:r>
              <a:rPr lang="nb-NO" sz="2000" dirty="0"/>
              <a:t> </a:t>
            </a:r>
            <a:r>
              <a:rPr lang="nb-NO" sz="2000" dirty="0" err="1"/>
              <a:t>the</a:t>
            </a:r>
            <a:r>
              <a:rPr lang="nb-NO" sz="2000" dirty="0"/>
              <a:t> signal </a:t>
            </a:r>
            <a:r>
              <a:rPr lang="nb-NO" sz="2000" dirty="0" err="1"/>
              <a:t>fails</a:t>
            </a:r>
            <a:r>
              <a:rPr lang="nb-NO" sz="2000" dirty="0"/>
              <a:t>, and </a:t>
            </a:r>
            <a:r>
              <a:rPr lang="nb-NO" sz="2000" dirty="0" err="1"/>
              <a:t>then</a:t>
            </a:r>
            <a:r>
              <a:rPr lang="nb-NO" sz="2000" dirty="0"/>
              <a:t> it </a:t>
            </a:r>
            <a:r>
              <a:rPr lang="nb-NO" sz="2000" dirty="0" err="1"/>
              <a:t>uses</a:t>
            </a:r>
            <a:r>
              <a:rPr lang="nb-NO" sz="2000" dirty="0"/>
              <a:t> </a:t>
            </a:r>
            <a:r>
              <a:rPr lang="nb-NO" sz="2000" dirty="0" err="1"/>
              <a:t>the</a:t>
            </a:r>
            <a:r>
              <a:rPr lang="nb-NO" sz="2000" dirty="0"/>
              <a:t> </a:t>
            </a:r>
            <a:r>
              <a:rPr lang="nb-NO" sz="2000" dirty="0" err="1"/>
              <a:t>low</a:t>
            </a:r>
            <a:r>
              <a:rPr lang="nb-NO" sz="2000" dirty="0"/>
              <a:t> </a:t>
            </a:r>
            <a:r>
              <a:rPr lang="nb-NO" sz="2000" dirty="0" err="1"/>
              <a:t>frequency</a:t>
            </a:r>
            <a:r>
              <a:rPr lang="nb-NO" sz="2000" dirty="0"/>
              <a:t> </a:t>
            </a:r>
          </a:p>
          <a:p>
            <a:r>
              <a:rPr lang="nb-NO" sz="2000" dirty="0"/>
              <a:t>The relative </a:t>
            </a:r>
            <a:r>
              <a:rPr lang="nb-NO" sz="2000" dirty="0" err="1"/>
              <a:t>calibration</a:t>
            </a:r>
            <a:r>
              <a:rPr lang="nb-NO" sz="2000" dirty="0"/>
              <a:t> </a:t>
            </a:r>
            <a:r>
              <a:rPr lang="nb-NO" sz="2000" dirty="0" err="1"/>
              <a:t>of</a:t>
            </a:r>
            <a:r>
              <a:rPr lang="nb-NO" sz="2000" dirty="0"/>
              <a:t> </a:t>
            </a:r>
            <a:r>
              <a:rPr lang="nb-NO" sz="2000" dirty="0" err="1"/>
              <a:t>the</a:t>
            </a:r>
            <a:r>
              <a:rPr lang="nb-NO" sz="2000" dirty="0"/>
              <a:t> </a:t>
            </a:r>
            <a:r>
              <a:rPr lang="nb-NO" sz="2000" dirty="0" err="1"/>
              <a:t>STW’s</a:t>
            </a:r>
            <a:r>
              <a:rPr lang="nb-NO" sz="2000" dirty="0"/>
              <a:t> </a:t>
            </a:r>
            <a:r>
              <a:rPr lang="nb-NO" sz="2000" dirty="0" err="1"/>
              <a:t>are</a:t>
            </a:r>
            <a:r>
              <a:rPr lang="nb-NO" sz="2000" dirty="0"/>
              <a:t> </a:t>
            </a:r>
            <a:r>
              <a:rPr lang="nb-NO" sz="2000" dirty="0" err="1"/>
              <a:t>normally</a:t>
            </a:r>
            <a:r>
              <a:rPr lang="nb-NO" sz="2000" dirty="0"/>
              <a:t> </a:t>
            </a:r>
            <a:r>
              <a:rPr lang="nb-NO" sz="2000" dirty="0" err="1"/>
              <a:t>similar</a:t>
            </a:r>
            <a:r>
              <a:rPr lang="nb-NO" sz="2000" dirty="0"/>
              <a:t>, </a:t>
            </a:r>
            <a:r>
              <a:rPr lang="nb-NO" sz="2000" dirty="0" err="1"/>
              <a:t>but</a:t>
            </a:r>
            <a:r>
              <a:rPr lang="nb-NO" sz="2000" dirty="0"/>
              <a:t> </a:t>
            </a:r>
            <a:r>
              <a:rPr lang="nb-NO" sz="2000" dirty="0" err="1"/>
              <a:t>get</a:t>
            </a:r>
            <a:r>
              <a:rPr lang="nb-NO" sz="2000" dirty="0"/>
              <a:t> </a:t>
            </a:r>
            <a:r>
              <a:rPr lang="nb-NO" sz="2000" dirty="0" err="1"/>
              <a:t>adjusted</a:t>
            </a:r>
            <a:r>
              <a:rPr lang="nb-NO" sz="2000" dirty="0"/>
              <a:t> by GPS and Sea test </a:t>
            </a:r>
            <a:r>
              <a:rPr lang="nb-NO" sz="2000" dirty="0" err="1"/>
              <a:t>calibrations</a:t>
            </a:r>
            <a:endParaRPr lang="nb-NO" sz="2000" dirty="0"/>
          </a:p>
          <a:p>
            <a:r>
              <a:rPr lang="nb-NO" sz="2000" dirty="0"/>
              <a:t>The </a:t>
            </a:r>
            <a:r>
              <a:rPr lang="nb-NO" sz="2000" dirty="0" err="1"/>
              <a:t>user</a:t>
            </a:r>
            <a:r>
              <a:rPr lang="nb-NO" sz="2000" dirty="0"/>
              <a:t> </a:t>
            </a:r>
            <a:r>
              <a:rPr lang="nb-NO" sz="2000" dirty="0" err="1"/>
              <a:t>adjusts</a:t>
            </a:r>
            <a:r>
              <a:rPr lang="nb-NO" sz="2000" dirty="0"/>
              <a:t> 2 Heading angles, </a:t>
            </a:r>
            <a:r>
              <a:rPr lang="nb-NO" sz="2000" dirty="0" err="1"/>
              <a:t>one</a:t>
            </a:r>
            <a:r>
              <a:rPr lang="nb-NO" sz="2000" dirty="0"/>
              <a:t> for SOG and </a:t>
            </a:r>
            <a:r>
              <a:rPr lang="nb-NO" sz="2000" dirty="0" err="1"/>
              <a:t>one</a:t>
            </a:r>
            <a:r>
              <a:rPr lang="nb-NO" sz="2000" dirty="0"/>
              <a:t> for STW</a:t>
            </a:r>
          </a:p>
          <a:p>
            <a:pPr marL="0" indent="0">
              <a:buNone/>
            </a:pPr>
            <a:endParaRPr lang="nb-NO" dirty="0"/>
          </a:p>
        </p:txBody>
      </p:sp>
      <p:sp>
        <p:nvSpPr>
          <p:cNvPr id="3" name="Subtitle 2"/>
          <p:cNvSpPr>
            <a:spLocks noGrp="1"/>
          </p:cNvSpPr>
          <p:nvPr>
            <p:ph type="subTitle" idx="13"/>
          </p:nvPr>
        </p:nvSpPr>
        <p:spPr>
          <a:xfrm>
            <a:off x="1115616" y="627534"/>
            <a:ext cx="4752528" cy="576064"/>
          </a:xfrm>
        </p:spPr>
        <p:txBody>
          <a:bodyPr>
            <a:normAutofit lnSpcReduction="10000"/>
          </a:bodyPr>
          <a:lstStyle/>
          <a:p>
            <a:r>
              <a:rPr lang="nb-NO" dirty="0"/>
              <a:t>In </a:t>
            </a:r>
            <a:r>
              <a:rPr lang="nb-NO" dirty="0" err="1"/>
              <a:t>Practice</a:t>
            </a:r>
            <a:r>
              <a:rPr lang="nb-NO" dirty="0"/>
              <a:t>?</a:t>
            </a:r>
          </a:p>
        </p:txBody>
      </p:sp>
      <p:sp>
        <p:nvSpPr>
          <p:cNvPr id="4" name="Rectangle 3">
            <a:extLst>
              <a:ext uri="{FF2B5EF4-FFF2-40B4-BE49-F238E27FC236}">
                <a16:creationId xmlns:a16="http://schemas.microsoft.com/office/drawing/2014/main" id="{E70CC1CB-3640-463F-B129-850206F6174F}"/>
              </a:ext>
            </a:extLst>
          </p:cNvPr>
          <p:cNvSpPr/>
          <p:nvPr/>
        </p:nvSpPr>
        <p:spPr>
          <a:xfrm>
            <a:off x="6720744" y="2265876"/>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xtBox 4">
            <a:extLst>
              <a:ext uri="{FF2B5EF4-FFF2-40B4-BE49-F238E27FC236}">
                <a16:creationId xmlns:a16="http://schemas.microsoft.com/office/drawing/2014/main" id="{A1238AB2-B243-472B-8B92-13228D95025B}"/>
              </a:ext>
            </a:extLst>
          </p:cNvPr>
          <p:cNvSpPr txBox="1"/>
          <p:nvPr/>
        </p:nvSpPr>
        <p:spPr>
          <a:xfrm>
            <a:off x="7164288" y="2499742"/>
            <a:ext cx="1371310" cy="369332"/>
          </a:xfrm>
          <a:prstGeom prst="rect">
            <a:avLst/>
          </a:prstGeom>
          <a:noFill/>
        </p:spPr>
        <p:txBody>
          <a:bodyPr wrap="square" rtlCol="0">
            <a:spAutoFit/>
          </a:bodyPr>
          <a:lstStyle/>
          <a:p>
            <a:r>
              <a:rPr lang="nb-NO" sz="1800" dirty="0" err="1">
                <a:solidFill>
                  <a:srgbClr val="FFFF00"/>
                </a:solidFill>
                <a:latin typeface="+mj-lt"/>
              </a:rPr>
              <a:t>Whats</a:t>
            </a:r>
            <a:r>
              <a:rPr lang="nb-NO" sz="1800" dirty="0">
                <a:solidFill>
                  <a:srgbClr val="FFFF00"/>
                </a:solidFill>
                <a:latin typeface="+mj-lt"/>
              </a:rPr>
              <a:t> </a:t>
            </a:r>
            <a:r>
              <a:rPr lang="nb-NO" sz="1800" dirty="0" err="1">
                <a:solidFill>
                  <a:srgbClr val="FFFF00"/>
                </a:solidFill>
                <a:latin typeface="+mj-lt"/>
              </a:rPr>
              <a:t>new</a:t>
            </a:r>
            <a:r>
              <a:rPr lang="nb-NO" sz="1800" dirty="0">
                <a:solidFill>
                  <a:srgbClr val="FFFF00"/>
                </a:solidFill>
                <a:latin typeface="+mj-lt"/>
              </a:rPr>
              <a:t>?</a:t>
            </a:r>
            <a:endParaRPr lang="nb-NO" sz="1100" dirty="0">
              <a:solidFill>
                <a:srgbClr val="FFFF00"/>
              </a:solidFill>
              <a:latin typeface="+mj-lt"/>
            </a:endParaRPr>
          </a:p>
        </p:txBody>
      </p:sp>
      <p:sp>
        <p:nvSpPr>
          <p:cNvPr id="6" name="TextBox 5">
            <a:extLst>
              <a:ext uri="{FF2B5EF4-FFF2-40B4-BE49-F238E27FC236}">
                <a16:creationId xmlns:a16="http://schemas.microsoft.com/office/drawing/2014/main" id="{419F3420-B199-4832-98E5-3396F12C4697}"/>
              </a:ext>
            </a:extLst>
          </p:cNvPr>
          <p:cNvSpPr txBox="1"/>
          <p:nvPr/>
        </p:nvSpPr>
        <p:spPr>
          <a:xfrm>
            <a:off x="7072124" y="2170222"/>
            <a:ext cx="1584176" cy="461665"/>
          </a:xfrm>
          <a:prstGeom prst="rect">
            <a:avLst/>
          </a:prstGeom>
          <a:noFill/>
        </p:spPr>
        <p:txBody>
          <a:bodyPr wrap="square" rtlCol="0">
            <a:spAutoFit/>
          </a:bodyPr>
          <a:lstStyle/>
          <a:p>
            <a:r>
              <a:rPr lang="nb-NO" dirty="0" err="1">
                <a:solidFill>
                  <a:srgbClr val="FFFF00"/>
                </a:solidFill>
                <a:latin typeface="+mn-lt"/>
              </a:rPr>
              <a:t>Calibration</a:t>
            </a:r>
            <a:endParaRPr lang="nb-NO" dirty="0">
              <a:solidFill>
                <a:srgbClr val="FFFF00"/>
              </a:solidFill>
              <a:latin typeface="+mn-lt"/>
            </a:endParaRPr>
          </a:p>
        </p:txBody>
      </p:sp>
    </p:spTree>
    <p:extLst>
      <p:ext uri="{BB962C8B-B14F-4D97-AF65-F5344CB8AC3E}">
        <p14:creationId xmlns:p14="http://schemas.microsoft.com/office/powerpoint/2010/main" val="1320432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86BFF9-CEBA-4AC7-8447-70699EBE9483}"/>
              </a:ext>
            </a:extLst>
          </p:cNvPr>
          <p:cNvPicPr>
            <a:picLocks noChangeAspect="1"/>
          </p:cNvPicPr>
          <p:nvPr/>
        </p:nvPicPr>
        <p:blipFill>
          <a:blip r:embed="rId3"/>
          <a:stretch>
            <a:fillRect/>
          </a:stretch>
        </p:blipFill>
        <p:spPr>
          <a:xfrm>
            <a:off x="2555776" y="2938604"/>
            <a:ext cx="3608264" cy="2179338"/>
          </a:xfrm>
          <a:prstGeom prst="rect">
            <a:avLst/>
          </a:prstGeom>
        </p:spPr>
      </p:pic>
      <p:sp>
        <p:nvSpPr>
          <p:cNvPr id="2" name="Content Placeholder 1"/>
          <p:cNvSpPr>
            <a:spLocks noGrp="1"/>
          </p:cNvSpPr>
          <p:nvPr>
            <p:ph idx="1"/>
          </p:nvPr>
        </p:nvSpPr>
        <p:spPr>
          <a:xfrm>
            <a:off x="107504" y="1275606"/>
            <a:ext cx="6408712" cy="3867894"/>
          </a:xfrm>
        </p:spPr>
        <p:txBody>
          <a:bodyPr>
            <a:normAutofit/>
          </a:bodyPr>
          <a:lstStyle/>
          <a:p>
            <a:r>
              <a:rPr lang="nb-NO" sz="1600" dirty="0"/>
              <a:t>The system is </a:t>
            </a:r>
            <a:r>
              <a:rPr lang="nb-NO" sz="1600" dirty="0" err="1"/>
              <a:t>set</a:t>
            </a:r>
            <a:r>
              <a:rPr lang="nb-NO" sz="1600" dirty="0"/>
              <a:t> to </a:t>
            </a:r>
            <a:r>
              <a:rPr lang="nb-NO" sz="1600" dirty="0" err="1"/>
              <a:t>prefer</a:t>
            </a:r>
            <a:r>
              <a:rPr lang="nb-NO" sz="1600" dirty="0"/>
              <a:t> a </a:t>
            </a:r>
            <a:r>
              <a:rPr lang="nb-NO" sz="1600" dirty="0" err="1"/>
              <a:t>high</a:t>
            </a:r>
            <a:r>
              <a:rPr lang="nb-NO" sz="1600" dirty="0"/>
              <a:t> or </a:t>
            </a:r>
            <a:r>
              <a:rPr lang="nb-NO" sz="1600" dirty="0" err="1"/>
              <a:t>low</a:t>
            </a:r>
            <a:r>
              <a:rPr lang="nb-NO" sz="1600" dirty="0"/>
              <a:t> </a:t>
            </a:r>
            <a:r>
              <a:rPr lang="nb-NO" sz="1600" dirty="0" err="1"/>
              <a:t>frequency</a:t>
            </a:r>
            <a:r>
              <a:rPr lang="nb-NO" sz="1600" dirty="0"/>
              <a:t>  in DL2 </a:t>
            </a:r>
            <a:r>
              <a:rPr lang="nb-NO" sz="1600" dirty="0" err="1"/>
              <a:t>config</a:t>
            </a:r>
            <a:r>
              <a:rPr lang="nb-NO" sz="1600" dirty="0"/>
              <a:t> (</a:t>
            </a:r>
            <a:r>
              <a:rPr lang="nb-NO" sz="1600" dirty="0" err="1"/>
              <a:t>default</a:t>
            </a:r>
            <a:r>
              <a:rPr lang="nb-NO" sz="1600" dirty="0"/>
              <a:t> High)</a:t>
            </a:r>
          </a:p>
          <a:p>
            <a:r>
              <a:rPr lang="nb-NO" sz="1600" dirty="0" err="1"/>
              <a:t>While</a:t>
            </a:r>
            <a:r>
              <a:rPr lang="nb-NO" sz="1600" dirty="0"/>
              <a:t> in </a:t>
            </a:r>
            <a:r>
              <a:rPr lang="nb-NO" sz="1600" dirty="0" err="1"/>
              <a:t>high</a:t>
            </a:r>
            <a:r>
              <a:rPr lang="nb-NO" sz="1600" dirty="0"/>
              <a:t> </a:t>
            </a:r>
            <a:r>
              <a:rPr lang="nb-NO" sz="1600" dirty="0" err="1"/>
              <a:t>frequency</a:t>
            </a:r>
            <a:r>
              <a:rPr lang="nb-NO" sz="1600" dirty="0"/>
              <a:t> (</a:t>
            </a:r>
            <a:r>
              <a:rPr lang="nb-NO" sz="1600" dirty="0" err="1"/>
              <a:t>seen</a:t>
            </a:r>
            <a:r>
              <a:rPr lang="nb-NO" sz="1600" dirty="0"/>
              <a:t> </a:t>
            </a:r>
            <a:r>
              <a:rPr lang="nb-NO" sz="1600" dirty="0" err="1"/>
              <a:t>on</a:t>
            </a:r>
            <a:r>
              <a:rPr lang="nb-NO" sz="1600" dirty="0"/>
              <a:t> </a:t>
            </a:r>
            <a:r>
              <a:rPr lang="nb-NO" sz="1600" dirty="0" err="1"/>
              <a:t>diagnostic</a:t>
            </a:r>
            <a:r>
              <a:rPr lang="nb-NO" sz="1600" dirty="0"/>
              <a:t> or </a:t>
            </a:r>
            <a:r>
              <a:rPr lang="nb-NO" sz="1600" dirty="0" err="1"/>
              <a:t>calibration</a:t>
            </a:r>
            <a:r>
              <a:rPr lang="nb-NO" sz="1600" dirty="0"/>
              <a:t> screen) </a:t>
            </a:r>
            <a:r>
              <a:rPr lang="nb-NO" sz="1600" dirty="0" err="1"/>
              <a:t>the</a:t>
            </a:r>
            <a:r>
              <a:rPr lang="nb-NO" sz="1600" dirty="0"/>
              <a:t> </a:t>
            </a:r>
            <a:r>
              <a:rPr lang="nb-NO" sz="1600" dirty="0" err="1"/>
              <a:t>calibration</a:t>
            </a:r>
            <a:r>
              <a:rPr lang="nb-NO" sz="1600" dirty="0"/>
              <a:t> </a:t>
            </a:r>
            <a:r>
              <a:rPr lang="nb-NO" sz="1600" dirty="0" err="1"/>
              <a:t>table</a:t>
            </a:r>
            <a:r>
              <a:rPr lang="nb-NO" sz="1600" dirty="0"/>
              <a:t> is for </a:t>
            </a:r>
            <a:r>
              <a:rPr lang="nb-NO" sz="1600" dirty="0" err="1"/>
              <a:t>the</a:t>
            </a:r>
            <a:r>
              <a:rPr lang="nb-NO" sz="1600" dirty="0"/>
              <a:t> </a:t>
            </a:r>
            <a:r>
              <a:rPr lang="nb-NO" sz="1600" dirty="0" err="1"/>
              <a:t>high</a:t>
            </a:r>
            <a:r>
              <a:rPr lang="nb-NO" sz="1600" dirty="0"/>
              <a:t> </a:t>
            </a:r>
            <a:r>
              <a:rPr lang="nb-NO" sz="1600" dirty="0" err="1"/>
              <a:t>frequency</a:t>
            </a:r>
            <a:endParaRPr lang="nb-NO" sz="1600" dirty="0"/>
          </a:p>
          <a:p>
            <a:r>
              <a:rPr lang="nb-NO" sz="1600" dirty="0"/>
              <a:t>By </a:t>
            </a:r>
            <a:r>
              <a:rPr lang="nb-NO" sz="1600" dirty="0" err="1"/>
              <a:t>changing</a:t>
            </a:r>
            <a:r>
              <a:rPr lang="nb-NO" sz="1600" dirty="0"/>
              <a:t> </a:t>
            </a:r>
            <a:r>
              <a:rPr lang="nb-NO" sz="1600" dirty="0" err="1"/>
              <a:t>the</a:t>
            </a:r>
            <a:r>
              <a:rPr lang="nb-NO" sz="1600" dirty="0"/>
              <a:t> </a:t>
            </a:r>
            <a:r>
              <a:rPr lang="nb-NO" sz="1600" dirty="0" err="1"/>
              <a:t>prefered</a:t>
            </a:r>
            <a:r>
              <a:rPr lang="nb-NO" sz="1600" dirty="0"/>
              <a:t> </a:t>
            </a:r>
            <a:r>
              <a:rPr lang="nb-NO" sz="1600" dirty="0" err="1"/>
              <a:t>frequency</a:t>
            </a:r>
            <a:r>
              <a:rPr lang="nb-NO" sz="1600" dirty="0"/>
              <a:t> to </a:t>
            </a:r>
            <a:r>
              <a:rPr lang="nb-NO" sz="1600" dirty="0" err="1"/>
              <a:t>low</a:t>
            </a:r>
            <a:r>
              <a:rPr lang="nb-NO" sz="1600" dirty="0"/>
              <a:t> </a:t>
            </a:r>
            <a:r>
              <a:rPr lang="nb-NO" sz="1600" dirty="0" err="1"/>
              <a:t>the</a:t>
            </a:r>
            <a:r>
              <a:rPr lang="nb-NO" sz="1600" dirty="0"/>
              <a:t> </a:t>
            </a:r>
            <a:r>
              <a:rPr lang="nb-NO" sz="1600" dirty="0" err="1"/>
              <a:t>Low</a:t>
            </a:r>
            <a:r>
              <a:rPr lang="nb-NO" sz="1600" dirty="0"/>
              <a:t> </a:t>
            </a:r>
            <a:r>
              <a:rPr lang="nb-NO" sz="1600" dirty="0" err="1"/>
              <a:t>frequency</a:t>
            </a:r>
            <a:r>
              <a:rPr lang="nb-NO" sz="1600" dirty="0"/>
              <a:t> </a:t>
            </a:r>
            <a:r>
              <a:rPr lang="nb-NO" sz="1600" dirty="0" err="1"/>
              <a:t>table</a:t>
            </a:r>
            <a:r>
              <a:rPr lang="nb-NO" sz="1600" dirty="0"/>
              <a:t> </a:t>
            </a:r>
            <a:r>
              <a:rPr lang="nb-NO" sz="1600" dirty="0" err="1"/>
              <a:t>will</a:t>
            </a:r>
            <a:r>
              <a:rPr lang="nb-NO" sz="1600" dirty="0"/>
              <a:t> be </a:t>
            </a:r>
            <a:r>
              <a:rPr lang="nb-NO" sz="1600" dirty="0" err="1"/>
              <a:t>shown</a:t>
            </a:r>
            <a:endParaRPr lang="nb-NO" sz="1600" dirty="0"/>
          </a:p>
          <a:p>
            <a:pPr marL="0" indent="0">
              <a:buNone/>
            </a:pPr>
            <a:endParaRPr lang="nb-NO" dirty="0"/>
          </a:p>
        </p:txBody>
      </p:sp>
      <p:sp>
        <p:nvSpPr>
          <p:cNvPr id="3" name="Subtitle 2"/>
          <p:cNvSpPr>
            <a:spLocks noGrp="1"/>
          </p:cNvSpPr>
          <p:nvPr>
            <p:ph type="subTitle" idx="13"/>
          </p:nvPr>
        </p:nvSpPr>
        <p:spPr>
          <a:xfrm>
            <a:off x="287524" y="699542"/>
            <a:ext cx="6048672" cy="576064"/>
          </a:xfrm>
        </p:spPr>
        <p:txBody>
          <a:bodyPr>
            <a:normAutofit fontScale="85000" lnSpcReduction="10000"/>
          </a:bodyPr>
          <a:lstStyle/>
          <a:p>
            <a:r>
              <a:rPr lang="nb-NO" dirty="0"/>
              <a:t>How to </a:t>
            </a:r>
            <a:r>
              <a:rPr lang="nb-NO" dirty="0" err="1"/>
              <a:t>check</a:t>
            </a:r>
            <a:r>
              <a:rPr lang="nb-NO" dirty="0"/>
              <a:t> </a:t>
            </a:r>
            <a:r>
              <a:rPr lang="nb-NO" dirty="0" err="1"/>
              <a:t>the</a:t>
            </a:r>
            <a:r>
              <a:rPr lang="nb-NO" dirty="0"/>
              <a:t> </a:t>
            </a:r>
            <a:r>
              <a:rPr lang="nb-NO" dirty="0" err="1"/>
              <a:t>low</a:t>
            </a:r>
            <a:r>
              <a:rPr lang="nb-NO" dirty="0"/>
              <a:t> </a:t>
            </a:r>
            <a:r>
              <a:rPr lang="nb-NO" dirty="0" err="1"/>
              <a:t>frequency</a:t>
            </a:r>
            <a:r>
              <a:rPr lang="nb-NO" dirty="0"/>
              <a:t> STW?</a:t>
            </a:r>
          </a:p>
        </p:txBody>
      </p:sp>
      <p:sp>
        <p:nvSpPr>
          <p:cNvPr id="4" name="Rectangle 3">
            <a:extLst>
              <a:ext uri="{FF2B5EF4-FFF2-40B4-BE49-F238E27FC236}">
                <a16:creationId xmlns:a16="http://schemas.microsoft.com/office/drawing/2014/main" id="{E70CC1CB-3640-463F-B129-850206F6174F}"/>
              </a:ext>
            </a:extLst>
          </p:cNvPr>
          <p:cNvSpPr/>
          <p:nvPr/>
        </p:nvSpPr>
        <p:spPr>
          <a:xfrm>
            <a:off x="6720744" y="2265876"/>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xtBox 4">
            <a:extLst>
              <a:ext uri="{FF2B5EF4-FFF2-40B4-BE49-F238E27FC236}">
                <a16:creationId xmlns:a16="http://schemas.microsoft.com/office/drawing/2014/main" id="{A1238AB2-B243-472B-8B92-13228D95025B}"/>
              </a:ext>
            </a:extLst>
          </p:cNvPr>
          <p:cNvSpPr txBox="1"/>
          <p:nvPr/>
        </p:nvSpPr>
        <p:spPr>
          <a:xfrm>
            <a:off x="7164288" y="2499742"/>
            <a:ext cx="1371310" cy="369332"/>
          </a:xfrm>
          <a:prstGeom prst="rect">
            <a:avLst/>
          </a:prstGeom>
          <a:noFill/>
        </p:spPr>
        <p:txBody>
          <a:bodyPr wrap="square" rtlCol="0">
            <a:spAutoFit/>
          </a:bodyPr>
          <a:lstStyle/>
          <a:p>
            <a:r>
              <a:rPr lang="nb-NO" sz="1800" dirty="0" err="1">
                <a:solidFill>
                  <a:srgbClr val="FFFF00"/>
                </a:solidFill>
                <a:latin typeface="+mj-lt"/>
              </a:rPr>
              <a:t>Whats</a:t>
            </a:r>
            <a:r>
              <a:rPr lang="nb-NO" sz="1800" dirty="0">
                <a:solidFill>
                  <a:srgbClr val="FFFF00"/>
                </a:solidFill>
                <a:latin typeface="+mj-lt"/>
              </a:rPr>
              <a:t> </a:t>
            </a:r>
            <a:r>
              <a:rPr lang="nb-NO" sz="1800" dirty="0" err="1">
                <a:solidFill>
                  <a:srgbClr val="FFFF00"/>
                </a:solidFill>
                <a:latin typeface="+mj-lt"/>
              </a:rPr>
              <a:t>new</a:t>
            </a:r>
            <a:r>
              <a:rPr lang="nb-NO" sz="1800" dirty="0">
                <a:solidFill>
                  <a:srgbClr val="FFFF00"/>
                </a:solidFill>
                <a:latin typeface="+mj-lt"/>
              </a:rPr>
              <a:t>?</a:t>
            </a:r>
            <a:endParaRPr lang="nb-NO" sz="1100" dirty="0">
              <a:solidFill>
                <a:srgbClr val="FFFF00"/>
              </a:solidFill>
              <a:latin typeface="+mj-lt"/>
            </a:endParaRPr>
          </a:p>
        </p:txBody>
      </p:sp>
      <p:sp>
        <p:nvSpPr>
          <p:cNvPr id="6" name="TextBox 5">
            <a:extLst>
              <a:ext uri="{FF2B5EF4-FFF2-40B4-BE49-F238E27FC236}">
                <a16:creationId xmlns:a16="http://schemas.microsoft.com/office/drawing/2014/main" id="{419F3420-B199-4832-98E5-3396F12C4697}"/>
              </a:ext>
            </a:extLst>
          </p:cNvPr>
          <p:cNvSpPr txBox="1"/>
          <p:nvPr/>
        </p:nvSpPr>
        <p:spPr>
          <a:xfrm>
            <a:off x="7072124" y="2170222"/>
            <a:ext cx="1584176" cy="461665"/>
          </a:xfrm>
          <a:prstGeom prst="rect">
            <a:avLst/>
          </a:prstGeom>
          <a:noFill/>
        </p:spPr>
        <p:txBody>
          <a:bodyPr wrap="square" rtlCol="0">
            <a:spAutoFit/>
          </a:bodyPr>
          <a:lstStyle/>
          <a:p>
            <a:r>
              <a:rPr lang="nb-NO" dirty="0" err="1">
                <a:solidFill>
                  <a:srgbClr val="FFFF00"/>
                </a:solidFill>
                <a:latin typeface="+mn-lt"/>
              </a:rPr>
              <a:t>Calibration</a:t>
            </a:r>
            <a:endParaRPr lang="nb-NO" dirty="0">
              <a:solidFill>
                <a:srgbClr val="FFFF00"/>
              </a:solidFill>
              <a:latin typeface="+mn-lt"/>
            </a:endParaRPr>
          </a:p>
        </p:txBody>
      </p:sp>
      <p:sp>
        <p:nvSpPr>
          <p:cNvPr id="8" name="Rectangle 7">
            <a:extLst>
              <a:ext uri="{FF2B5EF4-FFF2-40B4-BE49-F238E27FC236}">
                <a16:creationId xmlns:a16="http://schemas.microsoft.com/office/drawing/2014/main" id="{3BE0D39E-6100-45C1-911B-B42C58820C59}"/>
              </a:ext>
            </a:extLst>
          </p:cNvPr>
          <p:cNvSpPr/>
          <p:nvPr/>
        </p:nvSpPr>
        <p:spPr>
          <a:xfrm>
            <a:off x="5580112" y="4515966"/>
            <a:ext cx="43204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1061D082-8EDE-4947-9A9A-A396BEE33740}"/>
              </a:ext>
            </a:extLst>
          </p:cNvPr>
          <p:cNvPicPr>
            <a:picLocks noChangeAspect="1"/>
          </p:cNvPicPr>
          <p:nvPr/>
        </p:nvPicPr>
        <p:blipFill rotWithShape="1">
          <a:blip r:embed="rId4"/>
          <a:srcRect t="37343"/>
          <a:stretch/>
        </p:blipFill>
        <p:spPr>
          <a:xfrm>
            <a:off x="107256" y="3363838"/>
            <a:ext cx="2365576" cy="1691492"/>
          </a:xfrm>
          <a:prstGeom prst="rect">
            <a:avLst/>
          </a:prstGeom>
        </p:spPr>
      </p:pic>
      <p:sp>
        <p:nvSpPr>
          <p:cNvPr id="10" name="Rectangle 9">
            <a:extLst>
              <a:ext uri="{FF2B5EF4-FFF2-40B4-BE49-F238E27FC236}">
                <a16:creationId xmlns:a16="http://schemas.microsoft.com/office/drawing/2014/main" id="{65D180C4-A3F9-4631-9DD5-CD7D0A4438CB}"/>
              </a:ext>
            </a:extLst>
          </p:cNvPr>
          <p:cNvSpPr/>
          <p:nvPr/>
        </p:nvSpPr>
        <p:spPr>
          <a:xfrm>
            <a:off x="683568" y="4443958"/>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206922D5-6CD1-40CA-923C-FE07523F662A}"/>
              </a:ext>
            </a:extLst>
          </p:cNvPr>
          <p:cNvPicPr>
            <a:picLocks noChangeAspect="1"/>
          </p:cNvPicPr>
          <p:nvPr/>
        </p:nvPicPr>
        <p:blipFill>
          <a:blip r:embed="rId5"/>
          <a:stretch>
            <a:fillRect/>
          </a:stretch>
        </p:blipFill>
        <p:spPr>
          <a:xfrm>
            <a:off x="45194" y="2718805"/>
            <a:ext cx="2428875" cy="1362075"/>
          </a:xfrm>
          <a:prstGeom prst="rect">
            <a:avLst/>
          </a:prstGeom>
        </p:spPr>
      </p:pic>
      <p:sp>
        <p:nvSpPr>
          <p:cNvPr id="12" name="Rectangle 11">
            <a:extLst>
              <a:ext uri="{FF2B5EF4-FFF2-40B4-BE49-F238E27FC236}">
                <a16:creationId xmlns:a16="http://schemas.microsoft.com/office/drawing/2014/main" id="{32CC2829-801A-4525-91B3-5EC8B031E3B4}"/>
              </a:ext>
            </a:extLst>
          </p:cNvPr>
          <p:cNvSpPr/>
          <p:nvPr/>
        </p:nvSpPr>
        <p:spPr>
          <a:xfrm>
            <a:off x="755576" y="3507854"/>
            <a:ext cx="82250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2546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3398971"/>
            <a:ext cx="2487944" cy="1568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29383" y="987575"/>
            <a:ext cx="6691037" cy="3096343"/>
          </a:xfrm>
        </p:spPr>
        <p:txBody>
          <a:bodyPr>
            <a:normAutofit fontScale="55000" lnSpcReduction="20000"/>
          </a:bodyPr>
          <a:lstStyle/>
          <a:p>
            <a:r>
              <a:rPr lang="nb-NO" dirty="0"/>
              <a:t>Inserting a USB stick into the JB70 will do 2 things</a:t>
            </a:r>
          </a:p>
          <a:p>
            <a:pPr lvl="1"/>
            <a:r>
              <a:rPr lang="nb-NO" dirty="0"/>
              <a:t>Record the current settings and calibrations in a directory called ‘skipper’</a:t>
            </a:r>
          </a:p>
          <a:p>
            <a:pPr lvl="1"/>
            <a:r>
              <a:rPr lang="nb-NO" dirty="0"/>
              <a:t>Start logging data and serial traffic (30MB files that compress to 2MB ,  1 day is about 60MB)</a:t>
            </a:r>
          </a:p>
          <a:p>
            <a:r>
              <a:rPr lang="nb-NO" dirty="0"/>
              <a:t>These files can be sent to SKIPPER for analysis and contain raw data from sensor, input data from other systems (GPS GYRO, Echosounder if connected)</a:t>
            </a:r>
          </a:p>
          <a:p>
            <a:r>
              <a:rPr lang="nb-NO" dirty="0"/>
              <a:t>If logging data sail  for 10 - 30 minute periods at various speeds and skipper can check calibration values.</a:t>
            </a:r>
          </a:p>
          <a:p>
            <a:r>
              <a:rPr lang="nb-NO" dirty="0"/>
              <a:t>It is also possible to log via LAN port </a:t>
            </a:r>
            <a:r>
              <a:rPr lang="nb-NO" dirty="0" err="1"/>
              <a:t>using</a:t>
            </a:r>
            <a:r>
              <a:rPr lang="nb-NO" dirty="0"/>
              <a:t> service software and IEC-61162-450  UDP Tab.</a:t>
            </a:r>
          </a:p>
        </p:txBody>
      </p:sp>
      <p:sp>
        <p:nvSpPr>
          <p:cNvPr id="3" name="Subtitle 2"/>
          <p:cNvSpPr>
            <a:spLocks noGrp="1"/>
          </p:cNvSpPr>
          <p:nvPr>
            <p:ph type="subTitle" idx="13"/>
          </p:nvPr>
        </p:nvSpPr>
        <p:spPr/>
        <p:txBody>
          <a:bodyPr>
            <a:normAutofit lnSpcReduction="10000"/>
          </a:bodyPr>
          <a:lstStyle/>
          <a:p>
            <a:r>
              <a:rPr lang="nb-NO" dirty="0"/>
              <a:t>Logging data</a:t>
            </a:r>
          </a:p>
        </p:txBody>
      </p:sp>
      <p:sp>
        <p:nvSpPr>
          <p:cNvPr id="11" name="Rectangle 10">
            <a:extLst>
              <a:ext uri="{FF2B5EF4-FFF2-40B4-BE49-F238E27FC236}">
                <a16:creationId xmlns:a16="http://schemas.microsoft.com/office/drawing/2014/main" id="{C50617CB-D551-43F5-B17D-B36BC7F26F3A}"/>
              </a:ext>
            </a:extLst>
          </p:cNvPr>
          <p:cNvSpPr/>
          <p:nvPr/>
        </p:nvSpPr>
        <p:spPr>
          <a:xfrm>
            <a:off x="6723835" y="2971860"/>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Box 11">
            <a:extLst>
              <a:ext uri="{FF2B5EF4-FFF2-40B4-BE49-F238E27FC236}">
                <a16:creationId xmlns:a16="http://schemas.microsoft.com/office/drawing/2014/main" id="{2E1468E8-8994-4BB3-AB38-32976F521C6D}"/>
              </a:ext>
            </a:extLst>
          </p:cNvPr>
          <p:cNvSpPr txBox="1"/>
          <p:nvPr/>
        </p:nvSpPr>
        <p:spPr>
          <a:xfrm>
            <a:off x="7383124" y="3064537"/>
            <a:ext cx="1008112" cy="523220"/>
          </a:xfrm>
          <a:prstGeom prst="rect">
            <a:avLst/>
          </a:prstGeom>
          <a:noFill/>
        </p:spPr>
        <p:txBody>
          <a:bodyPr wrap="square" rtlCol="0">
            <a:spAutoFit/>
          </a:bodyPr>
          <a:lstStyle/>
          <a:p>
            <a:r>
              <a:rPr lang="nb-NO" sz="2800" dirty="0">
                <a:solidFill>
                  <a:srgbClr val="FFFF00"/>
                </a:solidFill>
                <a:latin typeface="+mj-lt"/>
              </a:rPr>
              <a:t>Tools</a:t>
            </a:r>
            <a:endParaRPr lang="nb-NO" sz="1600" dirty="0">
              <a:solidFill>
                <a:srgbClr val="FFFF00"/>
              </a:solidFill>
              <a:latin typeface="+mj-lt"/>
            </a:endParaRPr>
          </a:p>
        </p:txBody>
      </p:sp>
      <p:sp>
        <p:nvSpPr>
          <p:cNvPr id="13" name="TextBox 12">
            <a:extLst>
              <a:ext uri="{FF2B5EF4-FFF2-40B4-BE49-F238E27FC236}">
                <a16:creationId xmlns:a16="http://schemas.microsoft.com/office/drawing/2014/main" id="{8EC451EC-A94A-4471-A915-592B6A6C5BB8}"/>
              </a:ext>
            </a:extLst>
          </p:cNvPr>
          <p:cNvSpPr txBox="1"/>
          <p:nvPr/>
        </p:nvSpPr>
        <p:spPr>
          <a:xfrm>
            <a:off x="6947851" y="2859782"/>
            <a:ext cx="1893208" cy="400110"/>
          </a:xfrm>
          <a:prstGeom prst="rect">
            <a:avLst/>
          </a:prstGeom>
          <a:noFill/>
        </p:spPr>
        <p:txBody>
          <a:bodyPr wrap="square" rtlCol="0">
            <a:spAutoFit/>
          </a:bodyPr>
          <a:lstStyle/>
          <a:p>
            <a:r>
              <a:rPr lang="nb-NO" sz="2000" dirty="0">
                <a:solidFill>
                  <a:srgbClr val="FFFF00"/>
                </a:solidFill>
                <a:latin typeface="+mn-lt"/>
              </a:rPr>
              <a:t>Post Processing</a:t>
            </a:r>
            <a:endParaRPr lang="nb-NO" dirty="0">
              <a:solidFill>
                <a:srgbClr val="FFFF00"/>
              </a:solidFill>
              <a:latin typeface="+mn-lt"/>
            </a:endParaRPr>
          </a:p>
        </p:txBody>
      </p:sp>
    </p:spTree>
    <p:extLst>
      <p:ext uri="{BB962C8B-B14F-4D97-AF65-F5344CB8AC3E}">
        <p14:creationId xmlns:p14="http://schemas.microsoft.com/office/powerpoint/2010/main" val="22175054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383" y="987575"/>
            <a:ext cx="6691037" cy="3096343"/>
          </a:xfrm>
        </p:spPr>
        <p:txBody>
          <a:bodyPr>
            <a:normAutofit/>
          </a:bodyPr>
          <a:lstStyle/>
          <a:p>
            <a:r>
              <a:rPr lang="nb-NO" sz="2000" dirty="0" err="1"/>
              <a:t>Get</a:t>
            </a:r>
            <a:r>
              <a:rPr lang="nb-NO" sz="2000" dirty="0"/>
              <a:t> </a:t>
            </a:r>
            <a:r>
              <a:rPr lang="nb-NO" sz="2000" dirty="0" err="1"/>
              <a:t>the</a:t>
            </a:r>
            <a:r>
              <a:rPr lang="nb-NO" sz="2000" dirty="0"/>
              <a:t> files from </a:t>
            </a:r>
            <a:r>
              <a:rPr lang="nb-NO" sz="2000" dirty="0" err="1"/>
              <a:t>the</a:t>
            </a:r>
            <a:r>
              <a:rPr lang="nb-NO" sz="2000" dirty="0"/>
              <a:t> USB </a:t>
            </a:r>
            <a:r>
              <a:rPr lang="nb-NO" sz="2000" dirty="0" err="1"/>
              <a:t>stick</a:t>
            </a:r>
            <a:endParaRPr lang="nb-NO" sz="2000" dirty="0"/>
          </a:p>
          <a:p>
            <a:r>
              <a:rPr lang="nb-NO" sz="2000" dirty="0" err="1"/>
              <a:t>Unzip</a:t>
            </a:r>
            <a:r>
              <a:rPr lang="nb-NO" sz="2000" dirty="0"/>
              <a:t>, </a:t>
            </a:r>
            <a:r>
              <a:rPr lang="nb-NO" sz="2000" dirty="0" err="1"/>
              <a:t>if</a:t>
            </a:r>
            <a:r>
              <a:rPr lang="nb-NO" sz="2000" dirty="0"/>
              <a:t> </a:t>
            </a:r>
            <a:r>
              <a:rPr lang="nb-NO" sz="2000" dirty="0" err="1"/>
              <a:t>you</a:t>
            </a:r>
            <a:r>
              <a:rPr lang="nb-NO" sz="2000" dirty="0"/>
              <a:t> </a:t>
            </a:r>
            <a:r>
              <a:rPr lang="nb-NO" sz="2000" dirty="0" err="1"/>
              <a:t>only</a:t>
            </a:r>
            <a:r>
              <a:rPr lang="nb-NO" sz="2000" dirty="0"/>
              <a:t> have </a:t>
            </a:r>
            <a:r>
              <a:rPr lang="nb-NO" sz="2000" dirty="0" err="1"/>
              <a:t>the</a:t>
            </a:r>
            <a:r>
              <a:rPr lang="nb-NO" sz="2000" dirty="0"/>
              <a:t> .</a:t>
            </a:r>
            <a:r>
              <a:rPr lang="nb-NO" sz="2000" dirty="0" err="1"/>
              <a:t>txt</a:t>
            </a:r>
            <a:r>
              <a:rPr lang="nb-NO" sz="2000" dirty="0"/>
              <a:t> and not skipper folder , </a:t>
            </a:r>
            <a:r>
              <a:rPr lang="nb-NO" sz="2000" dirty="0" err="1"/>
              <a:t>you</a:t>
            </a:r>
            <a:r>
              <a:rPr lang="nb-NO" sz="2000" dirty="0"/>
              <a:t> </a:t>
            </a:r>
            <a:r>
              <a:rPr lang="nb-NO" sz="2000" dirty="0" err="1"/>
              <a:t>will</a:t>
            </a:r>
            <a:r>
              <a:rPr lang="nb-NO" sz="2000" dirty="0"/>
              <a:t> not have </a:t>
            </a:r>
            <a:r>
              <a:rPr lang="nb-NO" sz="2000" dirty="0" err="1"/>
              <a:t>the</a:t>
            </a:r>
            <a:r>
              <a:rPr lang="nb-NO" sz="2000" dirty="0"/>
              <a:t> </a:t>
            </a:r>
            <a:r>
              <a:rPr lang="nb-NO" sz="2000" dirty="0" err="1"/>
              <a:t>current</a:t>
            </a:r>
            <a:r>
              <a:rPr lang="nb-NO" sz="2000" dirty="0"/>
              <a:t> </a:t>
            </a:r>
            <a:r>
              <a:rPr lang="nb-NO" sz="2000" dirty="0" err="1"/>
              <a:t>calibration</a:t>
            </a:r>
            <a:endParaRPr lang="nb-NO" sz="2000" dirty="0"/>
          </a:p>
          <a:p>
            <a:pPr lvl="1"/>
            <a:r>
              <a:rPr lang="nb-NO" sz="1800" dirty="0"/>
              <a:t>SKIPPER </a:t>
            </a:r>
            <a:r>
              <a:rPr lang="nb-NO" sz="1800" dirty="0" err="1"/>
              <a:t>directory</a:t>
            </a:r>
            <a:r>
              <a:rPr lang="nb-NO" sz="1800" dirty="0"/>
              <a:t> has </a:t>
            </a:r>
            <a:r>
              <a:rPr lang="nb-NO" sz="1800" dirty="0" err="1"/>
              <a:t>the</a:t>
            </a:r>
            <a:r>
              <a:rPr lang="nb-NO" sz="1800" dirty="0"/>
              <a:t> settings and </a:t>
            </a:r>
            <a:r>
              <a:rPr lang="nb-NO" sz="1800" dirty="0" err="1"/>
              <a:t>current</a:t>
            </a:r>
            <a:r>
              <a:rPr lang="nb-NO" sz="1800" dirty="0"/>
              <a:t> </a:t>
            </a:r>
            <a:r>
              <a:rPr lang="nb-NO" sz="1800" dirty="0" err="1"/>
              <a:t>calibration</a:t>
            </a:r>
            <a:endParaRPr lang="nb-NO" sz="1800" dirty="0"/>
          </a:p>
          <a:p>
            <a:pPr lvl="1"/>
            <a:r>
              <a:rPr lang="nb-NO" sz="1800" dirty="0"/>
              <a:t>Open </a:t>
            </a:r>
            <a:r>
              <a:rPr lang="nb-NO" sz="1800" dirty="0" err="1"/>
              <a:t>the</a:t>
            </a:r>
            <a:r>
              <a:rPr lang="nb-NO" sz="1800" dirty="0"/>
              <a:t> software </a:t>
            </a:r>
            <a:r>
              <a:rPr lang="nb-NO" sz="1800" dirty="0" err="1"/>
              <a:t>Graphlog</a:t>
            </a:r>
            <a:r>
              <a:rPr lang="nb-NO" sz="1800" dirty="0"/>
              <a:t> </a:t>
            </a:r>
          </a:p>
          <a:p>
            <a:pPr lvl="1"/>
            <a:r>
              <a:rPr lang="nb-NO" sz="1800" dirty="0"/>
              <a:t>Open </a:t>
            </a:r>
            <a:r>
              <a:rPr lang="nb-NO" sz="1800" dirty="0" err="1"/>
              <a:t>the</a:t>
            </a:r>
            <a:r>
              <a:rPr lang="nb-NO" sz="1800" dirty="0"/>
              <a:t> file </a:t>
            </a:r>
            <a:r>
              <a:rPr lang="nb-NO" sz="1800" dirty="0" err="1"/>
              <a:t>you</a:t>
            </a:r>
            <a:r>
              <a:rPr lang="nb-NO" sz="1800" dirty="0"/>
              <a:t> </a:t>
            </a:r>
            <a:r>
              <a:rPr lang="nb-NO" sz="1800" dirty="0" err="1"/>
              <a:t>wish</a:t>
            </a:r>
            <a:r>
              <a:rPr lang="nb-NO" sz="1800" dirty="0"/>
              <a:t> to </a:t>
            </a:r>
            <a:r>
              <a:rPr lang="nb-NO" sz="1800" dirty="0" err="1"/>
              <a:t>view</a:t>
            </a:r>
            <a:endParaRPr lang="nb-NO" sz="1800" dirty="0"/>
          </a:p>
          <a:p>
            <a:pPr lvl="1"/>
            <a:r>
              <a:rPr lang="nb-NO" sz="1800" dirty="0"/>
              <a:t>Select </a:t>
            </a:r>
            <a:r>
              <a:rPr lang="nb-NO" sz="1800" dirty="0" err="1"/>
              <a:t>which</a:t>
            </a:r>
            <a:r>
              <a:rPr lang="nb-NO" sz="1800" dirty="0"/>
              <a:t> </a:t>
            </a:r>
            <a:r>
              <a:rPr lang="nb-NO" sz="1800" dirty="0" err="1"/>
              <a:t>timeline</a:t>
            </a:r>
            <a:r>
              <a:rPr lang="nb-NO" sz="1800" dirty="0"/>
              <a:t> </a:t>
            </a:r>
            <a:r>
              <a:rPr lang="nb-NO" sz="1800" dirty="0" err="1"/>
              <a:t>you</a:t>
            </a:r>
            <a:r>
              <a:rPr lang="nb-NO" sz="1800" dirty="0"/>
              <a:t> </a:t>
            </a:r>
            <a:r>
              <a:rPr lang="nb-NO" sz="1800" dirty="0" err="1"/>
              <a:t>wish</a:t>
            </a:r>
            <a:r>
              <a:rPr lang="nb-NO" sz="1800" dirty="0"/>
              <a:t> to </a:t>
            </a:r>
            <a:r>
              <a:rPr lang="nb-NO" sz="1800" dirty="0" err="1"/>
              <a:t>see</a:t>
            </a:r>
            <a:r>
              <a:rPr lang="nb-NO" sz="1800" dirty="0"/>
              <a:t>.</a:t>
            </a:r>
          </a:p>
          <a:p>
            <a:pPr lvl="1"/>
            <a:r>
              <a:rPr lang="nb-NO" sz="1800" dirty="0" err="1"/>
              <a:t>Inspect</a:t>
            </a:r>
            <a:r>
              <a:rPr lang="nb-NO" sz="1800" dirty="0"/>
              <a:t> </a:t>
            </a:r>
            <a:r>
              <a:rPr lang="nb-NO" sz="1800" dirty="0" err="1"/>
              <a:t>the</a:t>
            </a:r>
            <a:r>
              <a:rPr lang="nb-NO" sz="1800" dirty="0"/>
              <a:t> </a:t>
            </a:r>
            <a:r>
              <a:rPr lang="nb-NO" sz="1800" dirty="0" err="1"/>
              <a:t>calibrations</a:t>
            </a:r>
            <a:r>
              <a:rPr lang="nb-NO" sz="1800" dirty="0"/>
              <a:t> </a:t>
            </a:r>
          </a:p>
          <a:p>
            <a:pPr lvl="1"/>
            <a:r>
              <a:rPr lang="nb-NO" sz="1800" dirty="0" err="1"/>
              <a:t>Change</a:t>
            </a:r>
            <a:r>
              <a:rPr lang="nb-NO" sz="1800" dirty="0"/>
              <a:t> </a:t>
            </a:r>
            <a:r>
              <a:rPr lang="nb-NO" sz="1800" dirty="0" err="1"/>
              <a:t>values</a:t>
            </a:r>
            <a:r>
              <a:rPr lang="nb-NO" sz="1800" dirty="0"/>
              <a:t> and </a:t>
            </a:r>
            <a:r>
              <a:rPr lang="nb-NO" sz="1800" dirty="0" err="1"/>
              <a:t>try</a:t>
            </a:r>
            <a:r>
              <a:rPr lang="nb-NO" sz="1800" dirty="0"/>
              <a:t> </a:t>
            </a:r>
            <a:r>
              <a:rPr lang="nb-NO" sz="1800" dirty="0" err="1"/>
              <a:t>again</a:t>
            </a:r>
            <a:endParaRPr lang="nb-NO" sz="1800" dirty="0"/>
          </a:p>
        </p:txBody>
      </p:sp>
      <p:sp>
        <p:nvSpPr>
          <p:cNvPr id="3" name="Subtitle 2"/>
          <p:cNvSpPr>
            <a:spLocks noGrp="1"/>
          </p:cNvSpPr>
          <p:nvPr>
            <p:ph type="subTitle" idx="13"/>
          </p:nvPr>
        </p:nvSpPr>
        <p:spPr/>
        <p:txBody>
          <a:bodyPr>
            <a:normAutofit lnSpcReduction="10000"/>
          </a:bodyPr>
          <a:lstStyle/>
          <a:p>
            <a:r>
              <a:rPr lang="nb-NO" dirty="0"/>
              <a:t>Post Processing </a:t>
            </a:r>
            <a:r>
              <a:rPr lang="nb-NO" dirty="0" err="1"/>
              <a:t>of</a:t>
            </a:r>
            <a:r>
              <a:rPr lang="nb-NO" dirty="0"/>
              <a:t> Data</a:t>
            </a:r>
          </a:p>
        </p:txBody>
      </p:sp>
      <p:pic>
        <p:nvPicPr>
          <p:cNvPr id="10" name="Picture 9">
            <a:extLst>
              <a:ext uri="{FF2B5EF4-FFF2-40B4-BE49-F238E27FC236}">
                <a16:creationId xmlns:a16="http://schemas.microsoft.com/office/drawing/2014/main" id="{21FFC2F3-6BB2-41D1-A321-DDEF5C272E4F}"/>
              </a:ext>
            </a:extLst>
          </p:cNvPr>
          <p:cNvPicPr>
            <a:picLocks noChangeAspect="1"/>
          </p:cNvPicPr>
          <p:nvPr/>
        </p:nvPicPr>
        <p:blipFill>
          <a:blip r:embed="rId3"/>
          <a:stretch>
            <a:fillRect/>
          </a:stretch>
        </p:blipFill>
        <p:spPr>
          <a:xfrm>
            <a:off x="752590" y="4031554"/>
            <a:ext cx="1260069" cy="1061080"/>
          </a:xfrm>
          <a:prstGeom prst="rect">
            <a:avLst/>
          </a:prstGeom>
        </p:spPr>
      </p:pic>
      <p:sp>
        <p:nvSpPr>
          <p:cNvPr id="11" name="Rectangle 10">
            <a:extLst>
              <a:ext uri="{FF2B5EF4-FFF2-40B4-BE49-F238E27FC236}">
                <a16:creationId xmlns:a16="http://schemas.microsoft.com/office/drawing/2014/main" id="{CB8E3647-8347-43B7-B1A5-98B989B49B5A}"/>
              </a:ext>
            </a:extLst>
          </p:cNvPr>
          <p:cNvSpPr/>
          <p:nvPr/>
        </p:nvSpPr>
        <p:spPr>
          <a:xfrm>
            <a:off x="6723835" y="2971860"/>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Box 11">
            <a:extLst>
              <a:ext uri="{FF2B5EF4-FFF2-40B4-BE49-F238E27FC236}">
                <a16:creationId xmlns:a16="http://schemas.microsoft.com/office/drawing/2014/main" id="{3E8576C6-27DA-41D3-8348-F669B4E0A18F}"/>
              </a:ext>
            </a:extLst>
          </p:cNvPr>
          <p:cNvSpPr txBox="1"/>
          <p:nvPr/>
        </p:nvSpPr>
        <p:spPr>
          <a:xfrm>
            <a:off x="7383124" y="3064537"/>
            <a:ext cx="1008112" cy="523220"/>
          </a:xfrm>
          <a:prstGeom prst="rect">
            <a:avLst/>
          </a:prstGeom>
          <a:noFill/>
        </p:spPr>
        <p:txBody>
          <a:bodyPr wrap="square" rtlCol="0">
            <a:spAutoFit/>
          </a:bodyPr>
          <a:lstStyle/>
          <a:p>
            <a:r>
              <a:rPr lang="nb-NO" sz="2800" dirty="0">
                <a:solidFill>
                  <a:srgbClr val="FFFF00"/>
                </a:solidFill>
                <a:latin typeface="+mj-lt"/>
              </a:rPr>
              <a:t>Tools</a:t>
            </a:r>
            <a:endParaRPr lang="nb-NO" sz="1600" dirty="0">
              <a:solidFill>
                <a:srgbClr val="FFFF00"/>
              </a:solidFill>
              <a:latin typeface="+mj-lt"/>
            </a:endParaRPr>
          </a:p>
        </p:txBody>
      </p:sp>
      <p:sp>
        <p:nvSpPr>
          <p:cNvPr id="13" name="TextBox 12">
            <a:extLst>
              <a:ext uri="{FF2B5EF4-FFF2-40B4-BE49-F238E27FC236}">
                <a16:creationId xmlns:a16="http://schemas.microsoft.com/office/drawing/2014/main" id="{9F0A489C-0EC7-4978-834F-0F21EF4EDEA7}"/>
              </a:ext>
            </a:extLst>
          </p:cNvPr>
          <p:cNvSpPr txBox="1"/>
          <p:nvPr/>
        </p:nvSpPr>
        <p:spPr>
          <a:xfrm>
            <a:off x="6947851" y="2859782"/>
            <a:ext cx="1893208" cy="400110"/>
          </a:xfrm>
          <a:prstGeom prst="rect">
            <a:avLst/>
          </a:prstGeom>
          <a:noFill/>
        </p:spPr>
        <p:txBody>
          <a:bodyPr wrap="square" rtlCol="0">
            <a:spAutoFit/>
          </a:bodyPr>
          <a:lstStyle/>
          <a:p>
            <a:r>
              <a:rPr lang="nb-NO" sz="2000" dirty="0">
                <a:solidFill>
                  <a:srgbClr val="FFFF00"/>
                </a:solidFill>
                <a:latin typeface="+mn-lt"/>
              </a:rPr>
              <a:t>Post Processing</a:t>
            </a:r>
            <a:endParaRPr lang="nb-NO" dirty="0">
              <a:solidFill>
                <a:srgbClr val="FFFF00"/>
              </a:solidFill>
              <a:latin typeface="+mn-lt"/>
            </a:endParaRPr>
          </a:p>
        </p:txBody>
      </p:sp>
      <p:pic>
        <p:nvPicPr>
          <p:cNvPr id="4" name="Picture 3">
            <a:extLst>
              <a:ext uri="{FF2B5EF4-FFF2-40B4-BE49-F238E27FC236}">
                <a16:creationId xmlns:a16="http://schemas.microsoft.com/office/drawing/2014/main" id="{C7B71A4E-8E34-478B-A624-969BE505D52F}"/>
              </a:ext>
            </a:extLst>
          </p:cNvPr>
          <p:cNvPicPr>
            <a:picLocks noChangeAspect="1"/>
          </p:cNvPicPr>
          <p:nvPr/>
        </p:nvPicPr>
        <p:blipFill>
          <a:blip r:embed="rId4"/>
          <a:stretch>
            <a:fillRect/>
          </a:stretch>
        </p:blipFill>
        <p:spPr>
          <a:xfrm>
            <a:off x="3995936" y="3326147"/>
            <a:ext cx="2660363" cy="1784420"/>
          </a:xfrm>
          <a:prstGeom prst="rect">
            <a:avLst/>
          </a:prstGeom>
        </p:spPr>
      </p:pic>
    </p:spTree>
    <p:extLst>
      <p:ext uri="{BB962C8B-B14F-4D97-AF65-F5344CB8AC3E}">
        <p14:creationId xmlns:p14="http://schemas.microsoft.com/office/powerpoint/2010/main" val="1059634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75605"/>
            <a:ext cx="6732240" cy="3384376"/>
          </a:xfrm>
        </p:spPr>
        <p:txBody>
          <a:bodyPr>
            <a:normAutofit/>
          </a:bodyPr>
          <a:lstStyle/>
          <a:p>
            <a:r>
              <a:rPr lang="nb-NO" sz="2000" dirty="0" err="1"/>
              <a:t>What</a:t>
            </a:r>
            <a:r>
              <a:rPr lang="nb-NO" sz="2000" dirty="0"/>
              <a:t> </a:t>
            </a:r>
            <a:r>
              <a:rPr lang="nb-NO" sz="2000" dirty="0" err="1"/>
              <a:t>factors</a:t>
            </a:r>
            <a:r>
              <a:rPr lang="nb-NO" sz="2000" dirty="0"/>
              <a:t> </a:t>
            </a:r>
            <a:r>
              <a:rPr lang="nb-NO" sz="2000" dirty="0" err="1"/>
              <a:t>of</a:t>
            </a:r>
            <a:r>
              <a:rPr lang="nb-NO" sz="2000" dirty="0"/>
              <a:t> a speed log </a:t>
            </a:r>
            <a:r>
              <a:rPr lang="nb-NO" sz="2000" dirty="0" err="1"/>
              <a:t>change</a:t>
            </a:r>
            <a:r>
              <a:rPr lang="nb-NO" sz="2000" dirty="0"/>
              <a:t> </a:t>
            </a:r>
            <a:r>
              <a:rPr lang="nb-NO" sz="2000" dirty="0" err="1"/>
              <a:t>between</a:t>
            </a:r>
            <a:r>
              <a:rPr lang="nb-NO" sz="2000" dirty="0"/>
              <a:t> </a:t>
            </a:r>
            <a:r>
              <a:rPr lang="nb-NO" sz="2000" dirty="0" err="1"/>
              <a:t>vessels</a:t>
            </a:r>
            <a:r>
              <a:rPr lang="nb-NO" sz="2000" dirty="0"/>
              <a:t> /systems?</a:t>
            </a:r>
          </a:p>
          <a:p>
            <a:pPr lvl="1"/>
            <a:r>
              <a:rPr lang="nb-NO" sz="1600" dirty="0"/>
              <a:t>The </a:t>
            </a:r>
            <a:r>
              <a:rPr lang="nb-NO" sz="1600" dirty="0" err="1"/>
              <a:t>flow</a:t>
            </a:r>
            <a:r>
              <a:rPr lang="nb-NO" sz="1600" dirty="0"/>
              <a:t> </a:t>
            </a:r>
            <a:r>
              <a:rPr lang="nb-NO" sz="1600" dirty="0" err="1"/>
              <a:t>of</a:t>
            </a:r>
            <a:r>
              <a:rPr lang="nb-NO" sz="1600" dirty="0"/>
              <a:t> water </a:t>
            </a:r>
            <a:r>
              <a:rPr lang="nb-NO" sz="1600" dirty="0" err="1"/>
              <a:t>around</a:t>
            </a:r>
            <a:r>
              <a:rPr lang="nb-NO" sz="1600" dirty="0"/>
              <a:t> </a:t>
            </a:r>
            <a:r>
              <a:rPr lang="nb-NO" sz="1600" dirty="0" err="1"/>
              <a:t>the</a:t>
            </a:r>
            <a:r>
              <a:rPr lang="nb-NO" sz="1600" dirty="0"/>
              <a:t> sensor</a:t>
            </a:r>
          </a:p>
          <a:p>
            <a:pPr lvl="2"/>
            <a:r>
              <a:rPr lang="nb-NO" sz="1200" dirty="0"/>
              <a:t>The </a:t>
            </a:r>
            <a:r>
              <a:rPr lang="nb-NO" sz="1200" dirty="0" err="1"/>
              <a:t>mounting</a:t>
            </a:r>
            <a:r>
              <a:rPr lang="nb-NO" sz="1200" dirty="0"/>
              <a:t> </a:t>
            </a:r>
            <a:r>
              <a:rPr lang="nb-NO" sz="1200" dirty="0" err="1"/>
              <a:t>position</a:t>
            </a:r>
            <a:r>
              <a:rPr lang="nb-NO" sz="1200" dirty="0"/>
              <a:t>, Depth </a:t>
            </a:r>
            <a:r>
              <a:rPr lang="nb-NO" sz="1200" dirty="0" err="1"/>
              <a:t>of</a:t>
            </a:r>
            <a:r>
              <a:rPr lang="nb-NO" sz="1200" dirty="0"/>
              <a:t> </a:t>
            </a:r>
            <a:r>
              <a:rPr lang="nb-NO" sz="1200" dirty="0" err="1"/>
              <a:t>the</a:t>
            </a:r>
            <a:r>
              <a:rPr lang="nb-NO" sz="1200" dirty="0"/>
              <a:t> sensor</a:t>
            </a:r>
          </a:p>
          <a:p>
            <a:pPr lvl="2"/>
            <a:r>
              <a:rPr lang="nb-NO" sz="1200" dirty="0" err="1"/>
              <a:t>Mounting</a:t>
            </a:r>
            <a:r>
              <a:rPr lang="nb-NO" sz="1200" dirty="0"/>
              <a:t> angle and </a:t>
            </a:r>
            <a:r>
              <a:rPr lang="nb-NO" sz="1200" dirty="0" err="1"/>
              <a:t>rotation</a:t>
            </a:r>
            <a:r>
              <a:rPr lang="nb-NO" sz="1200" dirty="0"/>
              <a:t> </a:t>
            </a:r>
            <a:r>
              <a:rPr lang="nb-NO" sz="1200" dirty="0" err="1"/>
              <a:t>of</a:t>
            </a:r>
            <a:r>
              <a:rPr lang="nb-NO" sz="1200" dirty="0"/>
              <a:t> </a:t>
            </a:r>
            <a:r>
              <a:rPr lang="nb-NO" sz="1200" dirty="0" err="1"/>
              <a:t>the</a:t>
            </a:r>
            <a:r>
              <a:rPr lang="nb-NO" sz="1200" dirty="0"/>
              <a:t> sensor</a:t>
            </a:r>
          </a:p>
          <a:p>
            <a:pPr lvl="2"/>
            <a:r>
              <a:rPr lang="nb-NO" sz="1200" dirty="0"/>
              <a:t>The Growth </a:t>
            </a:r>
            <a:r>
              <a:rPr lang="nb-NO" sz="1200" dirty="0" err="1"/>
              <a:t>on</a:t>
            </a:r>
            <a:r>
              <a:rPr lang="nb-NO" sz="1200" dirty="0"/>
              <a:t> </a:t>
            </a:r>
            <a:r>
              <a:rPr lang="nb-NO" sz="1200" dirty="0" err="1"/>
              <a:t>the</a:t>
            </a:r>
            <a:r>
              <a:rPr lang="nb-NO" sz="1200" dirty="0"/>
              <a:t> hull</a:t>
            </a:r>
          </a:p>
          <a:p>
            <a:pPr lvl="1"/>
            <a:r>
              <a:rPr lang="nb-NO" sz="1600" dirty="0"/>
              <a:t>The Electrical </a:t>
            </a:r>
            <a:r>
              <a:rPr lang="nb-NO" sz="1600" dirty="0" err="1"/>
              <a:t>mounting</a:t>
            </a:r>
            <a:r>
              <a:rPr lang="nb-NO" sz="1600" dirty="0"/>
              <a:t> </a:t>
            </a:r>
          </a:p>
          <a:p>
            <a:pPr lvl="2"/>
            <a:r>
              <a:rPr lang="nb-NO" sz="1200" dirty="0" err="1"/>
              <a:t>cabling</a:t>
            </a:r>
            <a:r>
              <a:rPr lang="nb-NO" sz="1200" dirty="0"/>
              <a:t>, </a:t>
            </a:r>
            <a:r>
              <a:rPr lang="nb-NO" sz="1200" dirty="0" err="1"/>
              <a:t>electrical</a:t>
            </a:r>
            <a:r>
              <a:rPr lang="nb-NO" sz="1200" dirty="0"/>
              <a:t> </a:t>
            </a:r>
            <a:r>
              <a:rPr lang="nb-NO" sz="1200" dirty="0" err="1"/>
              <a:t>noise</a:t>
            </a:r>
            <a:r>
              <a:rPr lang="nb-NO" sz="1200" dirty="0"/>
              <a:t>, </a:t>
            </a:r>
            <a:r>
              <a:rPr lang="nb-NO" sz="1200" dirty="0" err="1"/>
              <a:t>grounding</a:t>
            </a:r>
            <a:r>
              <a:rPr lang="nb-NO" sz="1200" dirty="0"/>
              <a:t> </a:t>
            </a:r>
          </a:p>
        </p:txBody>
      </p:sp>
      <p:sp>
        <p:nvSpPr>
          <p:cNvPr id="3" name="Subtitle 2"/>
          <p:cNvSpPr>
            <a:spLocks noGrp="1"/>
          </p:cNvSpPr>
          <p:nvPr>
            <p:ph type="subTitle" idx="13"/>
          </p:nvPr>
        </p:nvSpPr>
        <p:spPr>
          <a:xfrm>
            <a:off x="1115616" y="699541"/>
            <a:ext cx="4752528" cy="576064"/>
          </a:xfrm>
        </p:spPr>
        <p:txBody>
          <a:bodyPr>
            <a:normAutofit lnSpcReduction="10000"/>
          </a:bodyPr>
          <a:lstStyle/>
          <a:p>
            <a:r>
              <a:rPr lang="nb-NO" dirty="0" err="1"/>
              <a:t>Introduction</a:t>
            </a:r>
            <a:endParaRPr lang="nb-NO" dirty="0"/>
          </a:p>
        </p:txBody>
      </p:sp>
      <p:sp>
        <p:nvSpPr>
          <p:cNvPr id="5" name="Rectangle 4">
            <a:extLst>
              <a:ext uri="{FF2B5EF4-FFF2-40B4-BE49-F238E27FC236}">
                <a16:creationId xmlns:a16="http://schemas.microsoft.com/office/drawing/2014/main" id="{DB318FFC-BCDC-438D-ADD7-50392278BF13}"/>
              </a:ext>
            </a:extLst>
          </p:cNvPr>
          <p:cNvSpPr/>
          <p:nvPr/>
        </p:nvSpPr>
        <p:spPr>
          <a:xfrm>
            <a:off x="6764576" y="216024"/>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xtBox 5">
            <a:extLst>
              <a:ext uri="{FF2B5EF4-FFF2-40B4-BE49-F238E27FC236}">
                <a16:creationId xmlns:a16="http://schemas.microsoft.com/office/drawing/2014/main" id="{13012373-6FD3-49F5-A50A-FB3E09C2DEFF}"/>
              </a:ext>
            </a:extLst>
          </p:cNvPr>
          <p:cNvSpPr txBox="1"/>
          <p:nvPr/>
        </p:nvSpPr>
        <p:spPr>
          <a:xfrm>
            <a:off x="7262074" y="144016"/>
            <a:ext cx="1331694" cy="400110"/>
          </a:xfrm>
          <a:prstGeom prst="rect">
            <a:avLst/>
          </a:prstGeom>
          <a:noFill/>
        </p:spPr>
        <p:txBody>
          <a:bodyPr wrap="square" rtlCol="0">
            <a:spAutoFit/>
          </a:bodyPr>
          <a:lstStyle/>
          <a:p>
            <a:r>
              <a:rPr lang="nb-NO" sz="2000" dirty="0" err="1">
                <a:solidFill>
                  <a:srgbClr val="FFFF00"/>
                </a:solidFill>
                <a:latin typeface="+mn-lt"/>
              </a:rPr>
              <a:t>Calibration</a:t>
            </a:r>
            <a:endParaRPr lang="nb-NO" dirty="0">
              <a:solidFill>
                <a:srgbClr val="FFFF00"/>
              </a:solidFill>
              <a:latin typeface="+mn-lt"/>
            </a:endParaRPr>
          </a:p>
        </p:txBody>
      </p:sp>
      <p:sp>
        <p:nvSpPr>
          <p:cNvPr id="7" name="TextBox 6">
            <a:extLst>
              <a:ext uri="{FF2B5EF4-FFF2-40B4-BE49-F238E27FC236}">
                <a16:creationId xmlns:a16="http://schemas.microsoft.com/office/drawing/2014/main" id="{30DF0F32-E917-41A2-AB3A-03052EC211F3}"/>
              </a:ext>
            </a:extLst>
          </p:cNvPr>
          <p:cNvSpPr txBox="1"/>
          <p:nvPr/>
        </p:nvSpPr>
        <p:spPr>
          <a:xfrm>
            <a:off x="6820838" y="408335"/>
            <a:ext cx="2109232" cy="369332"/>
          </a:xfrm>
          <a:prstGeom prst="rect">
            <a:avLst/>
          </a:prstGeom>
          <a:noFill/>
        </p:spPr>
        <p:txBody>
          <a:bodyPr wrap="square" rtlCol="0">
            <a:spAutoFit/>
          </a:bodyPr>
          <a:lstStyle/>
          <a:p>
            <a:r>
              <a:rPr lang="nb-NO" sz="1800" dirty="0">
                <a:solidFill>
                  <a:srgbClr val="FFFF00"/>
                </a:solidFill>
                <a:latin typeface="+mj-lt"/>
              </a:rPr>
              <a:t>Intro and </a:t>
            </a:r>
            <a:r>
              <a:rPr lang="nb-NO" sz="1800" dirty="0" err="1">
                <a:solidFill>
                  <a:srgbClr val="FFFF00"/>
                </a:solidFill>
                <a:latin typeface="+mj-lt"/>
              </a:rPr>
              <a:t>the</a:t>
            </a:r>
            <a:r>
              <a:rPr lang="nb-NO" sz="1800" dirty="0">
                <a:solidFill>
                  <a:srgbClr val="FFFF00"/>
                </a:solidFill>
                <a:latin typeface="+mj-lt"/>
              </a:rPr>
              <a:t> Basics</a:t>
            </a:r>
            <a:endParaRPr lang="nb-NO" sz="900" dirty="0">
              <a:solidFill>
                <a:srgbClr val="FFFF00"/>
              </a:solidFill>
              <a:latin typeface="+mj-lt"/>
            </a:endParaRPr>
          </a:p>
        </p:txBody>
      </p:sp>
      <p:pic>
        <p:nvPicPr>
          <p:cNvPr id="4" name="Picture 3">
            <a:extLst>
              <a:ext uri="{FF2B5EF4-FFF2-40B4-BE49-F238E27FC236}">
                <a16:creationId xmlns:a16="http://schemas.microsoft.com/office/drawing/2014/main" id="{348E92AC-1539-4A05-855B-AD57F85229B7}"/>
              </a:ext>
            </a:extLst>
          </p:cNvPr>
          <p:cNvPicPr>
            <a:picLocks noChangeAspect="1"/>
          </p:cNvPicPr>
          <p:nvPr/>
        </p:nvPicPr>
        <p:blipFill>
          <a:blip r:embed="rId3"/>
          <a:stretch>
            <a:fillRect/>
          </a:stretch>
        </p:blipFill>
        <p:spPr>
          <a:xfrm>
            <a:off x="5946721" y="1285443"/>
            <a:ext cx="2016224" cy="2919236"/>
          </a:xfrm>
          <a:prstGeom prst="rect">
            <a:avLst/>
          </a:prstGeom>
        </p:spPr>
      </p:pic>
      <p:pic>
        <p:nvPicPr>
          <p:cNvPr id="6148" name="Picture 4" descr="cable ties - Keyword Search - Science Photo Library">
            <a:extLst>
              <a:ext uri="{FF2B5EF4-FFF2-40B4-BE49-F238E27FC236}">
                <a16:creationId xmlns:a16="http://schemas.microsoft.com/office/drawing/2014/main" id="{80F1F3D2-FC50-43C9-B706-5DB00CE35B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5" y="3429519"/>
            <a:ext cx="2304256" cy="153337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arine Wiring: No Mess, No Wire Nuts - boats.com">
            <a:extLst>
              <a:ext uri="{FF2B5EF4-FFF2-40B4-BE49-F238E27FC236}">
                <a16:creationId xmlns:a16="http://schemas.microsoft.com/office/drawing/2014/main" id="{2845FC18-A011-467F-A1AD-F1A1958262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9528" y="3429519"/>
            <a:ext cx="2355689" cy="1495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297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75605"/>
            <a:ext cx="5724128" cy="3528393"/>
          </a:xfrm>
        </p:spPr>
        <p:txBody>
          <a:bodyPr>
            <a:normAutofit fontScale="92500" lnSpcReduction="20000"/>
          </a:bodyPr>
          <a:lstStyle/>
          <a:p>
            <a:r>
              <a:rPr lang="nb-NO" sz="2400" dirty="0" err="1"/>
              <a:t>Currents</a:t>
            </a:r>
            <a:endParaRPr lang="nb-NO" sz="2400" dirty="0"/>
          </a:p>
          <a:p>
            <a:pPr lvl="1"/>
            <a:r>
              <a:rPr lang="nb-NO" sz="2000" dirty="0" err="1"/>
              <a:t>Differences</a:t>
            </a:r>
            <a:r>
              <a:rPr lang="nb-NO" sz="2000" dirty="0"/>
              <a:t> </a:t>
            </a:r>
            <a:r>
              <a:rPr lang="nb-NO" sz="2000" dirty="0" err="1"/>
              <a:t>between</a:t>
            </a:r>
            <a:r>
              <a:rPr lang="nb-NO" sz="2000" dirty="0"/>
              <a:t> </a:t>
            </a:r>
            <a:r>
              <a:rPr lang="nb-NO" sz="2000" dirty="0" err="1"/>
              <a:t>high</a:t>
            </a:r>
            <a:r>
              <a:rPr lang="nb-NO" sz="2000" dirty="0"/>
              <a:t> and </a:t>
            </a:r>
            <a:r>
              <a:rPr lang="nb-NO" sz="2000" dirty="0" err="1"/>
              <a:t>low</a:t>
            </a:r>
            <a:r>
              <a:rPr lang="nb-NO" sz="2000" dirty="0"/>
              <a:t> </a:t>
            </a:r>
            <a:r>
              <a:rPr lang="nb-NO" sz="2000" dirty="0" err="1"/>
              <a:t>frequency</a:t>
            </a:r>
            <a:r>
              <a:rPr lang="nb-NO" sz="2000" dirty="0"/>
              <a:t> (</a:t>
            </a:r>
            <a:r>
              <a:rPr lang="nb-NO" sz="2000" dirty="0" err="1"/>
              <a:t>measuring</a:t>
            </a:r>
            <a:r>
              <a:rPr lang="nb-NO" sz="2000" dirty="0"/>
              <a:t> </a:t>
            </a:r>
            <a:r>
              <a:rPr lang="nb-NO" sz="2000" dirty="0" err="1"/>
              <a:t>point</a:t>
            </a:r>
            <a:r>
              <a:rPr lang="nb-NO" sz="2000" dirty="0"/>
              <a:t>) – </a:t>
            </a:r>
            <a:r>
              <a:rPr lang="nb-NO" sz="2000" dirty="0" err="1"/>
              <a:t>Layers</a:t>
            </a:r>
            <a:r>
              <a:rPr lang="nb-NO" sz="2000" dirty="0"/>
              <a:t> </a:t>
            </a:r>
            <a:r>
              <a:rPr lang="nb-NO" sz="2000" dirty="0" err="1"/>
              <a:t>of</a:t>
            </a:r>
            <a:r>
              <a:rPr lang="nb-NO" sz="2000" dirty="0"/>
              <a:t> </a:t>
            </a:r>
            <a:r>
              <a:rPr lang="nb-NO" sz="2000" dirty="0" err="1"/>
              <a:t>current</a:t>
            </a:r>
            <a:r>
              <a:rPr lang="nb-NO" sz="2000" dirty="0"/>
              <a:t> </a:t>
            </a:r>
          </a:p>
          <a:p>
            <a:pPr lvl="1"/>
            <a:r>
              <a:rPr lang="nb-NO" sz="2000" dirty="0" err="1"/>
              <a:t>Currents</a:t>
            </a:r>
            <a:r>
              <a:rPr lang="nb-NO" sz="2000" dirty="0"/>
              <a:t> from rivers</a:t>
            </a:r>
          </a:p>
          <a:p>
            <a:r>
              <a:rPr lang="nb-NO" sz="2400" dirty="0"/>
              <a:t>‘Jet </a:t>
            </a:r>
            <a:r>
              <a:rPr lang="nb-NO" sz="2400" dirty="0" err="1"/>
              <a:t>streams</a:t>
            </a:r>
            <a:r>
              <a:rPr lang="nb-NO" sz="2400" dirty="0"/>
              <a:t>’ as </a:t>
            </a:r>
            <a:r>
              <a:rPr lang="nb-NO" sz="2400" dirty="0" err="1"/>
              <a:t>the</a:t>
            </a:r>
            <a:r>
              <a:rPr lang="nb-NO" sz="2400" dirty="0"/>
              <a:t> </a:t>
            </a:r>
            <a:r>
              <a:rPr lang="nb-NO" sz="2400" dirty="0" err="1"/>
              <a:t>vessel</a:t>
            </a:r>
            <a:r>
              <a:rPr lang="nb-NO" sz="2400" dirty="0"/>
              <a:t> turns water is </a:t>
            </a:r>
            <a:r>
              <a:rPr lang="nb-NO" sz="2400" dirty="0" err="1"/>
              <a:t>funnelled</a:t>
            </a:r>
            <a:endParaRPr lang="nb-NO" sz="2400" dirty="0"/>
          </a:p>
          <a:p>
            <a:r>
              <a:rPr lang="nb-NO" sz="2400" dirty="0"/>
              <a:t>Wakes</a:t>
            </a:r>
          </a:p>
          <a:p>
            <a:pPr lvl="1"/>
            <a:r>
              <a:rPr lang="nb-NO" sz="2000" dirty="0" err="1"/>
              <a:t>Bubble</a:t>
            </a:r>
            <a:r>
              <a:rPr lang="nb-NO" sz="2000" dirty="0"/>
              <a:t> </a:t>
            </a:r>
            <a:r>
              <a:rPr lang="nb-NO" sz="2000" dirty="0" err="1"/>
              <a:t>layers</a:t>
            </a:r>
            <a:r>
              <a:rPr lang="nb-NO" sz="2000" dirty="0"/>
              <a:t> or </a:t>
            </a:r>
            <a:r>
              <a:rPr lang="nb-NO" sz="2000" dirty="0" err="1"/>
              <a:t>local</a:t>
            </a:r>
            <a:r>
              <a:rPr lang="nb-NO" sz="2000" dirty="0"/>
              <a:t> </a:t>
            </a:r>
            <a:r>
              <a:rPr lang="nb-NO" sz="2000" dirty="0" err="1"/>
              <a:t>movement</a:t>
            </a:r>
            <a:r>
              <a:rPr lang="nb-NO" sz="2000" dirty="0"/>
              <a:t> from pipe </a:t>
            </a:r>
            <a:r>
              <a:rPr lang="nb-NO" sz="2000" dirty="0" err="1"/>
              <a:t>outlets</a:t>
            </a:r>
            <a:r>
              <a:rPr lang="nb-NO" sz="2000" dirty="0"/>
              <a:t> </a:t>
            </a:r>
            <a:r>
              <a:rPr lang="nb-NO" sz="2000" dirty="0" err="1"/>
              <a:t>movement</a:t>
            </a:r>
            <a:r>
              <a:rPr lang="nb-NO" sz="2000" dirty="0"/>
              <a:t> ( </a:t>
            </a:r>
            <a:r>
              <a:rPr lang="nb-NO" sz="2000" dirty="0" err="1"/>
              <a:t>can</a:t>
            </a:r>
            <a:r>
              <a:rPr lang="nb-NO" sz="2000" dirty="0"/>
              <a:t> hang for up to 30 </a:t>
            </a:r>
            <a:r>
              <a:rPr lang="nb-NO" sz="2000" dirty="0" err="1"/>
              <a:t>minutes</a:t>
            </a:r>
            <a:endParaRPr lang="nb-NO" sz="2000" dirty="0"/>
          </a:p>
          <a:p>
            <a:r>
              <a:rPr lang="nb-NO" sz="2400" dirty="0" err="1"/>
              <a:t>Squat</a:t>
            </a:r>
            <a:r>
              <a:rPr lang="nb-NO" sz="2400" dirty="0"/>
              <a:t> </a:t>
            </a:r>
            <a:r>
              <a:rPr lang="nb-NO" sz="2400" dirty="0" err="1"/>
              <a:t>effect</a:t>
            </a:r>
            <a:r>
              <a:rPr lang="nb-NO" sz="2400" dirty="0"/>
              <a:t> (faster </a:t>
            </a:r>
            <a:r>
              <a:rPr lang="nb-NO" sz="2400" dirty="0" err="1"/>
              <a:t>moving</a:t>
            </a:r>
            <a:r>
              <a:rPr lang="nb-NO" sz="2400" dirty="0"/>
              <a:t> water under </a:t>
            </a:r>
            <a:r>
              <a:rPr lang="nb-NO" sz="2400" dirty="0" err="1"/>
              <a:t>the</a:t>
            </a:r>
            <a:r>
              <a:rPr lang="nb-NO" sz="2400" dirty="0"/>
              <a:t> </a:t>
            </a:r>
            <a:r>
              <a:rPr lang="nb-NO" sz="2400" dirty="0" err="1"/>
              <a:t>vessel</a:t>
            </a:r>
            <a:endParaRPr lang="nb-NO" sz="2400" dirty="0"/>
          </a:p>
          <a:p>
            <a:endParaRPr lang="nb-NO" sz="2400" dirty="0"/>
          </a:p>
        </p:txBody>
      </p:sp>
      <p:sp>
        <p:nvSpPr>
          <p:cNvPr id="3" name="Subtitle 2"/>
          <p:cNvSpPr>
            <a:spLocks noGrp="1"/>
          </p:cNvSpPr>
          <p:nvPr>
            <p:ph type="subTitle" idx="13"/>
          </p:nvPr>
        </p:nvSpPr>
        <p:spPr>
          <a:xfrm>
            <a:off x="179512" y="699540"/>
            <a:ext cx="6550646" cy="720081"/>
          </a:xfrm>
        </p:spPr>
        <p:txBody>
          <a:bodyPr>
            <a:normAutofit/>
          </a:bodyPr>
          <a:lstStyle/>
          <a:p>
            <a:r>
              <a:rPr lang="nb-NO" sz="1600" b="1" dirty="0"/>
              <a:t>One </a:t>
            </a:r>
            <a:r>
              <a:rPr lang="nb-NO" sz="1600" b="1" dirty="0" err="1"/>
              <a:t>off</a:t>
            </a:r>
            <a:r>
              <a:rPr lang="nb-NO" sz="1600" b="1" dirty="0"/>
              <a:t>, non </a:t>
            </a:r>
            <a:r>
              <a:rPr lang="nb-NO" sz="1600" b="1" dirty="0" err="1"/>
              <a:t>expected</a:t>
            </a:r>
            <a:r>
              <a:rPr lang="nb-NO" sz="1600" b="1" dirty="0"/>
              <a:t> </a:t>
            </a:r>
            <a:r>
              <a:rPr lang="nb-NO" sz="1600" b="1" dirty="0" err="1"/>
              <a:t>results</a:t>
            </a:r>
            <a:r>
              <a:rPr lang="nb-NO" sz="1600" b="1" dirty="0"/>
              <a:t> </a:t>
            </a:r>
            <a:r>
              <a:rPr lang="nb-NO" sz="1600" b="1" dirty="0" err="1"/>
              <a:t>seen</a:t>
            </a:r>
            <a:r>
              <a:rPr lang="nb-NO" sz="1600" b="1" dirty="0"/>
              <a:t> from logs: </a:t>
            </a:r>
          </a:p>
          <a:p>
            <a:r>
              <a:rPr lang="nb-NO" sz="1600" b="1" dirty="0" err="1"/>
              <a:t>Calibration</a:t>
            </a:r>
            <a:r>
              <a:rPr lang="nb-NO" sz="1600" b="1" dirty="0"/>
              <a:t> or </a:t>
            </a:r>
            <a:r>
              <a:rPr lang="nb-NO" sz="1600" b="1" dirty="0" err="1"/>
              <a:t>Physical</a:t>
            </a:r>
            <a:r>
              <a:rPr lang="nb-NO" sz="1600" b="1" dirty="0"/>
              <a:t> </a:t>
            </a:r>
            <a:r>
              <a:rPr lang="nb-NO" sz="1600" b="1" dirty="0" err="1"/>
              <a:t>laws</a:t>
            </a:r>
            <a:r>
              <a:rPr lang="nb-NO" sz="1600" b="1" dirty="0"/>
              <a:t>?</a:t>
            </a:r>
          </a:p>
        </p:txBody>
      </p:sp>
      <p:sp>
        <p:nvSpPr>
          <p:cNvPr id="5" name="Rectangle 4">
            <a:extLst>
              <a:ext uri="{FF2B5EF4-FFF2-40B4-BE49-F238E27FC236}">
                <a16:creationId xmlns:a16="http://schemas.microsoft.com/office/drawing/2014/main" id="{DB318FFC-BCDC-438D-ADD7-50392278BF13}"/>
              </a:ext>
            </a:extLst>
          </p:cNvPr>
          <p:cNvSpPr/>
          <p:nvPr/>
        </p:nvSpPr>
        <p:spPr>
          <a:xfrm>
            <a:off x="6764576" y="216024"/>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xtBox 5">
            <a:extLst>
              <a:ext uri="{FF2B5EF4-FFF2-40B4-BE49-F238E27FC236}">
                <a16:creationId xmlns:a16="http://schemas.microsoft.com/office/drawing/2014/main" id="{13012373-6FD3-49F5-A50A-FB3E09C2DEFF}"/>
              </a:ext>
            </a:extLst>
          </p:cNvPr>
          <p:cNvSpPr txBox="1"/>
          <p:nvPr/>
        </p:nvSpPr>
        <p:spPr>
          <a:xfrm>
            <a:off x="7262074" y="144016"/>
            <a:ext cx="1331694" cy="400110"/>
          </a:xfrm>
          <a:prstGeom prst="rect">
            <a:avLst/>
          </a:prstGeom>
          <a:noFill/>
        </p:spPr>
        <p:txBody>
          <a:bodyPr wrap="square" rtlCol="0">
            <a:spAutoFit/>
          </a:bodyPr>
          <a:lstStyle/>
          <a:p>
            <a:r>
              <a:rPr lang="nb-NO" sz="2000" dirty="0" err="1">
                <a:solidFill>
                  <a:srgbClr val="FFFF00"/>
                </a:solidFill>
                <a:latin typeface="+mn-lt"/>
              </a:rPr>
              <a:t>Calibration</a:t>
            </a:r>
            <a:endParaRPr lang="nb-NO" dirty="0">
              <a:solidFill>
                <a:srgbClr val="FFFF00"/>
              </a:solidFill>
              <a:latin typeface="+mn-lt"/>
            </a:endParaRPr>
          </a:p>
        </p:txBody>
      </p:sp>
      <p:sp>
        <p:nvSpPr>
          <p:cNvPr id="7" name="TextBox 6">
            <a:extLst>
              <a:ext uri="{FF2B5EF4-FFF2-40B4-BE49-F238E27FC236}">
                <a16:creationId xmlns:a16="http://schemas.microsoft.com/office/drawing/2014/main" id="{30DF0F32-E917-41A2-AB3A-03052EC211F3}"/>
              </a:ext>
            </a:extLst>
          </p:cNvPr>
          <p:cNvSpPr txBox="1"/>
          <p:nvPr/>
        </p:nvSpPr>
        <p:spPr>
          <a:xfrm>
            <a:off x="6820838" y="408335"/>
            <a:ext cx="2109232" cy="369332"/>
          </a:xfrm>
          <a:prstGeom prst="rect">
            <a:avLst/>
          </a:prstGeom>
          <a:noFill/>
        </p:spPr>
        <p:txBody>
          <a:bodyPr wrap="square" rtlCol="0">
            <a:spAutoFit/>
          </a:bodyPr>
          <a:lstStyle/>
          <a:p>
            <a:r>
              <a:rPr lang="nb-NO" sz="1800" dirty="0">
                <a:solidFill>
                  <a:srgbClr val="FFFF00"/>
                </a:solidFill>
                <a:latin typeface="+mj-lt"/>
              </a:rPr>
              <a:t>Intro and </a:t>
            </a:r>
            <a:r>
              <a:rPr lang="nb-NO" sz="1800" dirty="0" err="1">
                <a:solidFill>
                  <a:srgbClr val="FFFF00"/>
                </a:solidFill>
                <a:latin typeface="+mj-lt"/>
              </a:rPr>
              <a:t>the</a:t>
            </a:r>
            <a:r>
              <a:rPr lang="nb-NO" sz="1800" dirty="0">
                <a:solidFill>
                  <a:srgbClr val="FFFF00"/>
                </a:solidFill>
                <a:latin typeface="+mj-lt"/>
              </a:rPr>
              <a:t> Basics</a:t>
            </a:r>
            <a:endParaRPr lang="nb-NO" sz="900" dirty="0">
              <a:solidFill>
                <a:srgbClr val="FFFF00"/>
              </a:solidFill>
              <a:latin typeface="+mj-lt"/>
            </a:endParaRPr>
          </a:p>
        </p:txBody>
      </p:sp>
      <p:pic>
        <p:nvPicPr>
          <p:cNvPr id="1032" name="Picture 8" descr="Squat effect on ships in 2019 | Squats, Hull ship, Squat workout">
            <a:extLst>
              <a:ext uri="{FF2B5EF4-FFF2-40B4-BE49-F238E27FC236}">
                <a16:creationId xmlns:a16="http://schemas.microsoft.com/office/drawing/2014/main" id="{A8A82341-3625-41C0-B1B4-E6AE0CC624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4576" y="3415648"/>
            <a:ext cx="2261161" cy="16151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raphic of the Saguenay River water circulation">
            <a:extLst>
              <a:ext uri="{FF2B5EF4-FFF2-40B4-BE49-F238E27FC236}">
                <a16:creationId xmlns:a16="http://schemas.microsoft.com/office/drawing/2014/main" id="{0B772BA7-666E-4E6E-BD2B-E5B25ECE97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5" y="21744"/>
            <a:ext cx="3598039" cy="13958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ertical-Stem-Bow-animation – gCaptain">
            <a:extLst>
              <a:ext uri="{FF2B5EF4-FFF2-40B4-BE49-F238E27FC236}">
                <a16:creationId xmlns:a16="http://schemas.microsoft.com/office/drawing/2014/main" id="{113408B0-F1F6-43AE-BDD6-C2E9C172325A}"/>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6296" y="1172016"/>
            <a:ext cx="1614232" cy="12297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Ships and airplane wakes imaged by ESA Sentinel-2">
            <a:extLst>
              <a:ext uri="{FF2B5EF4-FFF2-40B4-BE49-F238E27FC236}">
                <a16:creationId xmlns:a16="http://schemas.microsoft.com/office/drawing/2014/main" id="{074BAE43-AE17-49B3-8952-4B3D47897C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7736" y="2095389"/>
            <a:ext cx="2828925"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028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1059583"/>
            <a:ext cx="6036526" cy="3888431"/>
          </a:xfrm>
        </p:spPr>
        <p:txBody>
          <a:bodyPr>
            <a:normAutofit lnSpcReduction="10000"/>
          </a:bodyPr>
          <a:lstStyle/>
          <a:p>
            <a:r>
              <a:rPr lang="nb-NO" sz="2400" dirty="0" err="1"/>
              <a:t>Calibration</a:t>
            </a:r>
            <a:r>
              <a:rPr lang="nb-NO" sz="2400" dirty="0"/>
              <a:t> is </a:t>
            </a:r>
            <a:r>
              <a:rPr lang="nb-NO" sz="2400" dirty="0" err="1"/>
              <a:t>currently</a:t>
            </a:r>
            <a:r>
              <a:rPr lang="nb-NO" sz="2400" dirty="0"/>
              <a:t> </a:t>
            </a:r>
            <a:r>
              <a:rPr lang="nb-NO" sz="2400" dirty="0" err="1"/>
              <a:t>too</a:t>
            </a:r>
            <a:r>
              <a:rPr lang="nb-NO" sz="2400" dirty="0"/>
              <a:t> </a:t>
            </a:r>
            <a:r>
              <a:rPr lang="nb-NO" sz="2400" dirty="0" err="1"/>
              <a:t>complicated</a:t>
            </a:r>
            <a:r>
              <a:rPr lang="nb-NO" sz="2400" dirty="0"/>
              <a:t>! </a:t>
            </a:r>
          </a:p>
          <a:p>
            <a:pPr marL="0" indent="0">
              <a:buNone/>
            </a:pPr>
            <a:r>
              <a:rPr lang="nb-NO" sz="2400" dirty="0"/>
              <a:t>	Simple </a:t>
            </a:r>
            <a:r>
              <a:rPr lang="nb-NO" sz="2400" dirty="0" err="1"/>
              <a:t>until</a:t>
            </a:r>
            <a:r>
              <a:rPr lang="nb-NO" sz="2400" dirty="0"/>
              <a:t> it </a:t>
            </a:r>
            <a:r>
              <a:rPr lang="nb-NO" sz="2400" dirty="0" err="1"/>
              <a:t>goes</a:t>
            </a:r>
            <a:r>
              <a:rPr lang="nb-NO" sz="2400" dirty="0"/>
              <a:t> </a:t>
            </a:r>
            <a:r>
              <a:rPr lang="nb-NO" sz="2400" dirty="0" err="1"/>
              <a:t>wrong</a:t>
            </a:r>
            <a:endParaRPr lang="nb-NO" sz="2400" dirty="0"/>
          </a:p>
          <a:p>
            <a:r>
              <a:rPr lang="nb-NO" sz="2400" dirty="0"/>
              <a:t>SKIPPER is </a:t>
            </a:r>
            <a:r>
              <a:rPr lang="nb-NO" sz="2400" dirty="0" err="1"/>
              <a:t>working</a:t>
            </a:r>
            <a:r>
              <a:rPr lang="nb-NO" sz="2400" dirty="0"/>
              <a:t> </a:t>
            </a:r>
            <a:r>
              <a:rPr lang="nb-NO" sz="2400" dirty="0" err="1"/>
              <a:t>on</a:t>
            </a:r>
            <a:r>
              <a:rPr lang="nb-NO" sz="2400" dirty="0"/>
              <a:t> </a:t>
            </a:r>
            <a:r>
              <a:rPr lang="nb-NO" sz="2400" dirty="0" err="1"/>
              <a:t>new</a:t>
            </a:r>
            <a:r>
              <a:rPr lang="nb-NO" sz="2400" dirty="0"/>
              <a:t> </a:t>
            </a:r>
            <a:r>
              <a:rPr lang="nb-NO" sz="2400" dirty="0" err="1"/>
              <a:t>functions</a:t>
            </a:r>
            <a:r>
              <a:rPr lang="nb-NO" sz="2400" dirty="0"/>
              <a:t> to </a:t>
            </a:r>
            <a:r>
              <a:rPr lang="nb-NO" sz="2400" dirty="0" err="1"/>
              <a:t>simplify</a:t>
            </a:r>
            <a:r>
              <a:rPr lang="nb-NO" sz="2400" dirty="0"/>
              <a:t> and </a:t>
            </a:r>
            <a:r>
              <a:rPr lang="nb-NO" sz="2400" dirty="0" err="1"/>
              <a:t>automate</a:t>
            </a:r>
            <a:r>
              <a:rPr lang="nb-NO" sz="2400" dirty="0"/>
              <a:t> </a:t>
            </a:r>
            <a:r>
              <a:rPr lang="nb-NO" sz="2400" dirty="0" err="1"/>
              <a:t>calibration</a:t>
            </a:r>
            <a:r>
              <a:rPr lang="nb-NO" sz="2400" dirty="0"/>
              <a:t>.</a:t>
            </a:r>
          </a:p>
          <a:p>
            <a:pPr lvl="1"/>
            <a:r>
              <a:rPr lang="nb-NO" sz="2000" dirty="0" err="1"/>
              <a:t>Calibration</a:t>
            </a:r>
            <a:r>
              <a:rPr lang="nb-NO" sz="2000" dirty="0"/>
              <a:t> over time </a:t>
            </a:r>
            <a:r>
              <a:rPr lang="nb-NO" sz="2000" dirty="0" err="1"/>
              <a:t>using</a:t>
            </a:r>
            <a:r>
              <a:rPr lang="nb-NO" sz="2000" dirty="0"/>
              <a:t> </a:t>
            </a:r>
            <a:r>
              <a:rPr lang="nb-NO" sz="2000" dirty="0" err="1"/>
              <a:t>the</a:t>
            </a:r>
            <a:r>
              <a:rPr lang="nb-NO" sz="2000" dirty="0"/>
              <a:t> GPS and Gyro as a </a:t>
            </a:r>
            <a:r>
              <a:rPr lang="nb-NO" sz="2000" dirty="0" err="1"/>
              <a:t>reference</a:t>
            </a:r>
            <a:endParaRPr lang="nb-NO" sz="2000" dirty="0"/>
          </a:p>
          <a:p>
            <a:pPr lvl="1"/>
            <a:r>
              <a:rPr lang="nb-NO" sz="2000" dirty="0" err="1"/>
              <a:t>Calibration</a:t>
            </a:r>
            <a:r>
              <a:rPr lang="nb-NO" sz="2000" dirty="0"/>
              <a:t> </a:t>
            </a:r>
            <a:r>
              <a:rPr lang="nb-NO" sz="2000" dirty="0" err="1"/>
              <a:t>posibility</a:t>
            </a:r>
            <a:r>
              <a:rPr lang="nb-NO" sz="2000" dirty="0"/>
              <a:t> in 1 </a:t>
            </a:r>
            <a:r>
              <a:rPr lang="nb-NO" sz="2000" dirty="0" err="1"/>
              <a:t>direction</a:t>
            </a:r>
            <a:r>
              <a:rPr lang="nb-NO" sz="2000" dirty="0"/>
              <a:t> </a:t>
            </a:r>
            <a:r>
              <a:rPr lang="nb-NO" sz="2000" dirty="0" err="1"/>
              <a:t>only</a:t>
            </a:r>
            <a:r>
              <a:rPr lang="nb-NO" sz="2000" dirty="0"/>
              <a:t> (just a </a:t>
            </a:r>
            <a:r>
              <a:rPr lang="nb-NO" sz="2000" dirty="0" err="1"/>
              <a:t>shift</a:t>
            </a:r>
            <a:r>
              <a:rPr lang="nb-NO" sz="2000" dirty="0"/>
              <a:t> </a:t>
            </a:r>
            <a:r>
              <a:rPr lang="nb-NO" sz="2000" dirty="0" err="1"/>
              <a:t>of</a:t>
            </a:r>
            <a:r>
              <a:rPr lang="nb-NO" sz="2000" dirty="0"/>
              <a:t> </a:t>
            </a:r>
            <a:r>
              <a:rPr lang="nb-NO" sz="2000" dirty="0" err="1"/>
              <a:t>course</a:t>
            </a:r>
            <a:r>
              <a:rPr lang="nb-NO" sz="2000" dirty="0"/>
              <a:t>)</a:t>
            </a:r>
          </a:p>
          <a:p>
            <a:pPr lvl="1"/>
            <a:r>
              <a:rPr lang="nb-NO" sz="2000" dirty="0" err="1"/>
              <a:t>Continuous</a:t>
            </a:r>
            <a:r>
              <a:rPr lang="nb-NO" sz="2000" dirty="0"/>
              <a:t> </a:t>
            </a:r>
            <a:r>
              <a:rPr lang="nb-NO" sz="2000" dirty="0" err="1"/>
              <a:t>control</a:t>
            </a:r>
            <a:r>
              <a:rPr lang="nb-NO" sz="2000" dirty="0"/>
              <a:t> </a:t>
            </a:r>
            <a:r>
              <a:rPr lang="nb-NO" sz="2000" dirty="0" err="1"/>
              <a:t>of</a:t>
            </a:r>
            <a:r>
              <a:rPr lang="nb-NO" sz="2000" dirty="0"/>
              <a:t> </a:t>
            </a:r>
            <a:r>
              <a:rPr lang="nb-NO" sz="2000" dirty="0" err="1"/>
              <a:t>the</a:t>
            </a:r>
            <a:r>
              <a:rPr lang="nb-NO" sz="2000" dirty="0"/>
              <a:t> </a:t>
            </a:r>
            <a:r>
              <a:rPr lang="nb-NO" sz="2000" dirty="0" err="1"/>
              <a:t>calibration</a:t>
            </a:r>
            <a:r>
              <a:rPr lang="nb-NO" sz="2000" dirty="0"/>
              <a:t> relative to GPS, SOG, STW  - to </a:t>
            </a:r>
            <a:r>
              <a:rPr lang="nb-NO" sz="2000" dirty="0" err="1"/>
              <a:t>keep</a:t>
            </a:r>
            <a:r>
              <a:rPr lang="nb-NO" sz="2000" dirty="0"/>
              <a:t> it </a:t>
            </a:r>
            <a:r>
              <a:rPr lang="nb-NO" sz="2000" dirty="0" err="1"/>
              <a:t>always</a:t>
            </a:r>
            <a:r>
              <a:rPr lang="nb-NO" sz="2000" dirty="0"/>
              <a:t> </a:t>
            </a:r>
            <a:r>
              <a:rPr lang="nb-NO" sz="2000" dirty="0" err="1"/>
              <a:t>within</a:t>
            </a:r>
            <a:r>
              <a:rPr lang="nb-NO" sz="2000" dirty="0"/>
              <a:t> 0-2% </a:t>
            </a:r>
            <a:r>
              <a:rPr lang="nb-NO" sz="2000" dirty="0" err="1"/>
              <a:t>accuracy</a:t>
            </a:r>
            <a:endParaRPr lang="nb-NO" sz="2000" dirty="0"/>
          </a:p>
          <a:p>
            <a:pPr marL="0" indent="0">
              <a:buNone/>
            </a:pPr>
            <a:endParaRPr lang="nb-NO" dirty="0"/>
          </a:p>
        </p:txBody>
      </p:sp>
      <p:sp>
        <p:nvSpPr>
          <p:cNvPr id="3" name="Subtitle 2"/>
          <p:cNvSpPr>
            <a:spLocks noGrp="1"/>
          </p:cNvSpPr>
          <p:nvPr>
            <p:ph type="subTitle" idx="13"/>
          </p:nvPr>
        </p:nvSpPr>
        <p:spPr/>
        <p:txBody>
          <a:bodyPr>
            <a:normAutofit lnSpcReduction="10000"/>
          </a:bodyPr>
          <a:lstStyle/>
          <a:p>
            <a:r>
              <a:rPr lang="nb-NO" dirty="0" err="1"/>
              <a:t>Whats</a:t>
            </a:r>
            <a:r>
              <a:rPr lang="nb-NO" dirty="0"/>
              <a:t> </a:t>
            </a:r>
            <a:r>
              <a:rPr lang="nb-NO" dirty="0" err="1"/>
              <a:t>next</a:t>
            </a:r>
            <a:r>
              <a:rPr lang="nb-NO" dirty="0"/>
              <a:t> in </a:t>
            </a:r>
            <a:r>
              <a:rPr lang="nb-NO" dirty="0" err="1"/>
              <a:t>calibration</a:t>
            </a:r>
            <a:r>
              <a:rPr lang="nb-NO" dirty="0"/>
              <a:t>?</a:t>
            </a:r>
          </a:p>
        </p:txBody>
      </p:sp>
      <p:pic>
        <p:nvPicPr>
          <p:cNvPr id="92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256" t="28069" r="29995" b="25661"/>
          <a:stretch/>
        </p:blipFill>
        <p:spPr bwMode="auto">
          <a:xfrm>
            <a:off x="6195226" y="1275606"/>
            <a:ext cx="2841271"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0852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4" y="1059583"/>
            <a:ext cx="6036526" cy="3888431"/>
          </a:xfrm>
        </p:spPr>
        <p:txBody>
          <a:bodyPr>
            <a:normAutofit fontScale="92500"/>
          </a:bodyPr>
          <a:lstStyle/>
          <a:p>
            <a:pPr marL="0" indent="0">
              <a:buNone/>
            </a:pPr>
            <a:r>
              <a:rPr lang="nb-NO" sz="2400" dirty="0" err="1"/>
              <a:t>Calibration</a:t>
            </a:r>
            <a:r>
              <a:rPr lang="nb-NO" sz="2400" dirty="0"/>
              <a:t> is </a:t>
            </a:r>
            <a:r>
              <a:rPr lang="nb-NO" sz="2400" dirty="0" err="1"/>
              <a:t>currently</a:t>
            </a:r>
            <a:r>
              <a:rPr lang="nb-NO" sz="2400" dirty="0"/>
              <a:t> </a:t>
            </a:r>
            <a:r>
              <a:rPr lang="nb-NO" sz="2400" dirty="0" err="1"/>
              <a:t>too</a:t>
            </a:r>
            <a:r>
              <a:rPr lang="nb-NO" sz="2400" dirty="0"/>
              <a:t> </a:t>
            </a:r>
            <a:r>
              <a:rPr lang="nb-NO" sz="2400" dirty="0" err="1"/>
              <a:t>complicated</a:t>
            </a:r>
            <a:endParaRPr lang="nb-NO" sz="2400" dirty="0"/>
          </a:p>
          <a:p>
            <a:r>
              <a:rPr lang="nb-NO" sz="2200" dirty="0"/>
              <a:t>A sensor </a:t>
            </a:r>
            <a:r>
              <a:rPr lang="nb-NO" sz="2200" dirty="0" err="1"/>
              <a:t>firmware</a:t>
            </a:r>
            <a:r>
              <a:rPr lang="nb-NO" sz="2200" dirty="0"/>
              <a:t> is </a:t>
            </a:r>
            <a:r>
              <a:rPr lang="nb-NO" sz="2200" dirty="0" err="1"/>
              <a:t>now</a:t>
            </a:r>
            <a:r>
              <a:rPr lang="nb-NO" sz="2200" dirty="0"/>
              <a:t> under test (4.00) </a:t>
            </a:r>
            <a:r>
              <a:rPr lang="nb-NO" sz="2200" dirty="0" err="1"/>
              <a:t>that</a:t>
            </a:r>
            <a:r>
              <a:rPr lang="nb-NO" sz="2200" dirty="0"/>
              <a:t> pings </a:t>
            </a:r>
            <a:r>
              <a:rPr lang="nb-NO" sz="2200" dirty="0" err="1"/>
              <a:t>on</a:t>
            </a:r>
            <a:r>
              <a:rPr lang="nb-NO" sz="2200" dirty="0"/>
              <a:t> </a:t>
            </a:r>
            <a:r>
              <a:rPr lang="nb-NO" sz="2200" dirty="0" err="1"/>
              <a:t>both</a:t>
            </a:r>
            <a:r>
              <a:rPr lang="nb-NO" sz="2200" dirty="0"/>
              <a:t> </a:t>
            </a:r>
            <a:r>
              <a:rPr lang="nb-NO" sz="2200" dirty="0" err="1"/>
              <a:t>high</a:t>
            </a:r>
            <a:r>
              <a:rPr lang="nb-NO" sz="2200" dirty="0"/>
              <a:t> and </a:t>
            </a:r>
            <a:r>
              <a:rPr lang="nb-NO" sz="2200" dirty="0" err="1"/>
              <a:t>low</a:t>
            </a:r>
            <a:r>
              <a:rPr lang="nb-NO" sz="2200" dirty="0"/>
              <a:t> </a:t>
            </a:r>
            <a:r>
              <a:rPr lang="nb-NO" sz="2200" dirty="0" err="1"/>
              <a:t>frequency</a:t>
            </a:r>
            <a:r>
              <a:rPr lang="nb-NO" sz="2200" dirty="0"/>
              <a:t> 5 times a </a:t>
            </a:r>
            <a:r>
              <a:rPr lang="nb-NO" sz="2200" dirty="0" err="1"/>
              <a:t>second</a:t>
            </a:r>
            <a:r>
              <a:rPr lang="nb-NO" sz="2200" dirty="0"/>
              <a:t>. Giving 2 STW </a:t>
            </a:r>
            <a:r>
              <a:rPr lang="nb-NO" sz="2200" dirty="0" err="1"/>
              <a:t>solutions</a:t>
            </a:r>
            <a:r>
              <a:rPr lang="nb-NO" sz="2200" dirty="0"/>
              <a:t> </a:t>
            </a:r>
            <a:r>
              <a:rPr lang="nb-NO" sz="2200" dirty="0" err="1"/>
              <a:t>that</a:t>
            </a:r>
            <a:r>
              <a:rPr lang="nb-NO" sz="2200" dirty="0"/>
              <a:t> </a:t>
            </a:r>
            <a:r>
              <a:rPr lang="nb-NO" sz="2200" dirty="0" err="1"/>
              <a:t>are</a:t>
            </a:r>
            <a:r>
              <a:rPr lang="nb-NO" sz="2200" dirty="0"/>
              <a:t> </a:t>
            </a:r>
            <a:r>
              <a:rPr lang="nb-NO" sz="2200" dirty="0" err="1"/>
              <a:t>both</a:t>
            </a:r>
            <a:r>
              <a:rPr lang="nb-NO" sz="2200" dirty="0"/>
              <a:t> </a:t>
            </a:r>
            <a:r>
              <a:rPr lang="nb-NO" sz="2200" dirty="0" err="1"/>
              <a:t>high</a:t>
            </a:r>
            <a:r>
              <a:rPr lang="nb-NO" sz="2200" dirty="0"/>
              <a:t> </a:t>
            </a:r>
            <a:r>
              <a:rPr lang="nb-NO" sz="2200" dirty="0" err="1"/>
              <a:t>accuracy</a:t>
            </a:r>
            <a:r>
              <a:rPr lang="nb-NO" sz="2200" dirty="0"/>
              <a:t>. From </a:t>
            </a:r>
            <a:r>
              <a:rPr lang="nb-NO" sz="2200" dirty="0" err="1"/>
              <a:t>this</a:t>
            </a:r>
            <a:r>
              <a:rPr lang="nb-NO" sz="2200" dirty="0"/>
              <a:t>, STW </a:t>
            </a:r>
            <a:r>
              <a:rPr lang="nb-NO" sz="2200" dirty="0" err="1"/>
              <a:t>becomes</a:t>
            </a:r>
            <a:r>
              <a:rPr lang="nb-NO" sz="2200" dirty="0"/>
              <a:t> more robust and </a:t>
            </a:r>
            <a:r>
              <a:rPr lang="nb-NO" sz="2200" dirty="0" err="1"/>
              <a:t>accurate</a:t>
            </a:r>
            <a:endParaRPr lang="nb-NO" sz="2200" dirty="0"/>
          </a:p>
          <a:p>
            <a:r>
              <a:rPr lang="nb-NO" sz="2200" dirty="0"/>
              <a:t>A </a:t>
            </a:r>
            <a:r>
              <a:rPr lang="nb-NO" sz="2200" dirty="0" err="1"/>
              <a:t>routine</a:t>
            </a:r>
            <a:r>
              <a:rPr lang="nb-NO" sz="2200" dirty="0"/>
              <a:t> to </a:t>
            </a:r>
            <a:r>
              <a:rPr lang="nb-NO" sz="2200" dirty="0" err="1"/>
              <a:t>perform</a:t>
            </a:r>
            <a:r>
              <a:rPr lang="nb-NO" sz="2200" dirty="0"/>
              <a:t> up to  5 speed </a:t>
            </a:r>
            <a:r>
              <a:rPr lang="nb-NO" sz="2200" dirty="0" err="1"/>
              <a:t>calibrations</a:t>
            </a:r>
            <a:r>
              <a:rPr lang="nb-NO" sz="2200" dirty="0"/>
              <a:t> </a:t>
            </a:r>
            <a:r>
              <a:rPr lang="nb-NO" sz="2200" dirty="0" err="1"/>
              <a:t>with</a:t>
            </a:r>
            <a:r>
              <a:rPr lang="nb-NO" sz="2200" dirty="0"/>
              <a:t> just 1 turn (</a:t>
            </a:r>
            <a:r>
              <a:rPr lang="nb-NO" sz="2200" dirty="0" err="1"/>
              <a:t>Graphic</a:t>
            </a:r>
            <a:r>
              <a:rPr lang="nb-NO" sz="2200" dirty="0"/>
              <a:t> EML) and </a:t>
            </a:r>
            <a:r>
              <a:rPr lang="nb-NO" sz="2200" dirty="0" err="1"/>
              <a:t>also</a:t>
            </a:r>
            <a:r>
              <a:rPr lang="nb-NO" sz="2200" dirty="0"/>
              <a:t> to </a:t>
            </a:r>
            <a:r>
              <a:rPr lang="nb-NO" sz="2200" dirty="0" err="1"/>
              <a:t>help</a:t>
            </a:r>
            <a:r>
              <a:rPr lang="nb-NO" sz="2200" dirty="0"/>
              <a:t> </a:t>
            </a:r>
            <a:r>
              <a:rPr lang="nb-NO" sz="2200" dirty="0" err="1"/>
              <a:t>the</a:t>
            </a:r>
            <a:r>
              <a:rPr lang="nb-NO" sz="2200" dirty="0"/>
              <a:t> </a:t>
            </a:r>
            <a:r>
              <a:rPr lang="nb-NO" sz="2200" dirty="0" err="1"/>
              <a:t>calibrator</a:t>
            </a:r>
            <a:r>
              <a:rPr lang="nb-NO" sz="2200" dirty="0"/>
              <a:t> to start at </a:t>
            </a:r>
            <a:r>
              <a:rPr lang="nb-NO" sz="2200" dirty="0" err="1"/>
              <a:t>the</a:t>
            </a:r>
            <a:r>
              <a:rPr lang="nb-NO" sz="2200" dirty="0"/>
              <a:t> </a:t>
            </a:r>
            <a:r>
              <a:rPr lang="nb-NO" sz="2200" dirty="0" err="1"/>
              <a:t>correct</a:t>
            </a:r>
            <a:r>
              <a:rPr lang="nb-NO" sz="2200" dirty="0"/>
              <a:t> </a:t>
            </a:r>
            <a:r>
              <a:rPr lang="nb-NO" sz="2200" dirty="0" err="1"/>
              <a:t>stability</a:t>
            </a:r>
            <a:r>
              <a:rPr lang="nb-NO" sz="2200" dirty="0"/>
              <a:t> </a:t>
            </a:r>
            <a:r>
              <a:rPr lang="nb-NO" sz="2200" dirty="0" err="1"/>
              <a:t>of</a:t>
            </a:r>
            <a:r>
              <a:rPr lang="nb-NO" sz="2200" dirty="0"/>
              <a:t> speed and </a:t>
            </a:r>
            <a:r>
              <a:rPr lang="nb-NO" sz="2200" dirty="0" err="1"/>
              <a:t>course</a:t>
            </a:r>
            <a:r>
              <a:rPr lang="nb-NO" sz="2200" dirty="0"/>
              <a:t>.</a:t>
            </a:r>
          </a:p>
          <a:p>
            <a:endParaRPr lang="nb-NO" sz="2200" dirty="0"/>
          </a:p>
          <a:p>
            <a:pPr marL="0" indent="0">
              <a:buNone/>
            </a:pPr>
            <a:r>
              <a:rPr lang="nb-NO" sz="2200" dirty="0" err="1"/>
              <a:t>These</a:t>
            </a:r>
            <a:r>
              <a:rPr lang="nb-NO" sz="2200" dirty="0"/>
              <a:t> </a:t>
            </a:r>
            <a:r>
              <a:rPr lang="nb-NO" sz="2200" dirty="0" err="1"/>
              <a:t>improvments</a:t>
            </a:r>
            <a:r>
              <a:rPr lang="nb-NO" sz="2200" dirty="0"/>
              <a:t> </a:t>
            </a:r>
            <a:r>
              <a:rPr lang="nb-NO" sz="2200" dirty="0" err="1"/>
              <a:t>are</a:t>
            </a:r>
            <a:r>
              <a:rPr lang="nb-NO" sz="2200" dirty="0"/>
              <a:t> </a:t>
            </a:r>
            <a:r>
              <a:rPr lang="nb-NO" sz="2200" dirty="0" err="1"/>
              <a:t>expected</a:t>
            </a:r>
            <a:r>
              <a:rPr lang="nb-NO" sz="2200" dirty="0"/>
              <a:t> by end </a:t>
            </a:r>
            <a:r>
              <a:rPr lang="nb-NO" sz="2200" dirty="0" err="1"/>
              <a:t>of</a:t>
            </a:r>
            <a:r>
              <a:rPr lang="nb-NO" sz="2200" dirty="0"/>
              <a:t> 2020 </a:t>
            </a:r>
          </a:p>
          <a:p>
            <a:endParaRPr lang="nb-NO" dirty="0"/>
          </a:p>
          <a:p>
            <a:pPr marL="0" indent="0">
              <a:buNone/>
            </a:pPr>
            <a:endParaRPr lang="nb-NO" dirty="0"/>
          </a:p>
        </p:txBody>
      </p:sp>
      <p:sp>
        <p:nvSpPr>
          <p:cNvPr id="3" name="Subtitle 2"/>
          <p:cNvSpPr>
            <a:spLocks noGrp="1"/>
          </p:cNvSpPr>
          <p:nvPr>
            <p:ph type="subTitle" idx="13"/>
          </p:nvPr>
        </p:nvSpPr>
        <p:spPr/>
        <p:txBody>
          <a:bodyPr>
            <a:normAutofit lnSpcReduction="10000"/>
          </a:bodyPr>
          <a:lstStyle/>
          <a:p>
            <a:r>
              <a:rPr lang="nb-NO" dirty="0" err="1"/>
              <a:t>Whats</a:t>
            </a:r>
            <a:r>
              <a:rPr lang="nb-NO" dirty="0"/>
              <a:t> </a:t>
            </a:r>
            <a:r>
              <a:rPr lang="nb-NO" dirty="0" err="1"/>
              <a:t>next</a:t>
            </a:r>
            <a:r>
              <a:rPr lang="nb-NO" dirty="0"/>
              <a:t> in </a:t>
            </a:r>
            <a:r>
              <a:rPr lang="nb-NO" dirty="0" err="1"/>
              <a:t>calibration</a:t>
            </a:r>
            <a:r>
              <a:rPr lang="nb-NO" dirty="0"/>
              <a:t>?</a:t>
            </a:r>
          </a:p>
        </p:txBody>
      </p:sp>
      <p:pic>
        <p:nvPicPr>
          <p:cNvPr id="92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256" t="28069" r="29995" b="25661"/>
          <a:stretch/>
        </p:blipFill>
        <p:spPr bwMode="auto">
          <a:xfrm>
            <a:off x="6711821" y="1275606"/>
            <a:ext cx="2324676"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A screen shot of a monitor&#10;&#10;Description automatically generated">
            <a:extLst>
              <a:ext uri="{FF2B5EF4-FFF2-40B4-BE49-F238E27FC236}">
                <a16:creationId xmlns:a16="http://schemas.microsoft.com/office/drawing/2014/main" id="{595ADA31-30D0-4D3E-AB6F-5E1CDA6399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350" t="16401" r="6951" b="24801"/>
          <a:stretch/>
        </p:blipFill>
        <p:spPr>
          <a:xfrm>
            <a:off x="6144029" y="2584796"/>
            <a:ext cx="3021923" cy="1715146"/>
          </a:xfrm>
          <a:prstGeom prst="rect">
            <a:avLst/>
          </a:prstGeom>
        </p:spPr>
      </p:pic>
    </p:spTree>
    <p:extLst>
      <p:ext uri="{BB962C8B-B14F-4D97-AF65-F5344CB8AC3E}">
        <p14:creationId xmlns:p14="http://schemas.microsoft.com/office/powerpoint/2010/main" val="2877105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75605"/>
            <a:ext cx="6732240" cy="3384376"/>
          </a:xfrm>
        </p:spPr>
        <p:txBody>
          <a:bodyPr>
            <a:normAutofit/>
          </a:bodyPr>
          <a:lstStyle/>
          <a:p>
            <a:r>
              <a:rPr lang="nb-NO" sz="2000" dirty="0" err="1"/>
              <a:t>What</a:t>
            </a:r>
            <a:r>
              <a:rPr lang="nb-NO" sz="2000" dirty="0"/>
              <a:t> </a:t>
            </a:r>
            <a:r>
              <a:rPr lang="nb-NO" sz="2000" dirty="0" err="1"/>
              <a:t>factors</a:t>
            </a:r>
            <a:r>
              <a:rPr lang="nb-NO" sz="2000" dirty="0"/>
              <a:t> </a:t>
            </a:r>
            <a:r>
              <a:rPr lang="nb-NO" sz="2000" dirty="0" err="1"/>
              <a:t>of</a:t>
            </a:r>
            <a:r>
              <a:rPr lang="nb-NO" sz="2000" dirty="0"/>
              <a:t> a speed log </a:t>
            </a:r>
            <a:r>
              <a:rPr lang="nb-NO" sz="2000" dirty="0" err="1"/>
              <a:t>change</a:t>
            </a:r>
            <a:r>
              <a:rPr lang="nb-NO" sz="2000" dirty="0"/>
              <a:t> </a:t>
            </a:r>
            <a:r>
              <a:rPr lang="nb-NO" sz="2000" dirty="0" err="1"/>
              <a:t>between</a:t>
            </a:r>
            <a:r>
              <a:rPr lang="nb-NO" sz="2000" dirty="0"/>
              <a:t> </a:t>
            </a:r>
            <a:r>
              <a:rPr lang="nb-NO" sz="2000" dirty="0" err="1"/>
              <a:t>vessels</a:t>
            </a:r>
            <a:r>
              <a:rPr lang="nb-NO" sz="2000" dirty="0"/>
              <a:t> /systems?</a:t>
            </a:r>
          </a:p>
          <a:p>
            <a:pPr lvl="1"/>
            <a:r>
              <a:rPr lang="nb-NO" sz="1600" dirty="0"/>
              <a:t>The </a:t>
            </a:r>
            <a:r>
              <a:rPr lang="nb-NO" sz="1600" dirty="0" err="1"/>
              <a:t>flow</a:t>
            </a:r>
            <a:r>
              <a:rPr lang="nb-NO" sz="1600" dirty="0"/>
              <a:t> </a:t>
            </a:r>
            <a:r>
              <a:rPr lang="nb-NO" sz="1600" dirty="0" err="1"/>
              <a:t>of</a:t>
            </a:r>
            <a:r>
              <a:rPr lang="nb-NO" sz="1600" dirty="0"/>
              <a:t> water </a:t>
            </a:r>
            <a:r>
              <a:rPr lang="nb-NO" sz="1600" dirty="0" err="1"/>
              <a:t>around</a:t>
            </a:r>
            <a:r>
              <a:rPr lang="nb-NO" sz="1600" dirty="0"/>
              <a:t> </a:t>
            </a:r>
            <a:r>
              <a:rPr lang="nb-NO" sz="1600" dirty="0" err="1"/>
              <a:t>the</a:t>
            </a:r>
            <a:r>
              <a:rPr lang="nb-NO" sz="1600" dirty="0"/>
              <a:t> sensor</a:t>
            </a:r>
          </a:p>
          <a:p>
            <a:pPr lvl="2"/>
            <a:r>
              <a:rPr lang="nb-NO" sz="1200" dirty="0"/>
              <a:t>The </a:t>
            </a:r>
            <a:r>
              <a:rPr lang="nb-NO" sz="1200" dirty="0" err="1"/>
              <a:t>mounting</a:t>
            </a:r>
            <a:r>
              <a:rPr lang="nb-NO" sz="1200" dirty="0"/>
              <a:t> </a:t>
            </a:r>
            <a:r>
              <a:rPr lang="nb-NO" sz="1200" dirty="0" err="1"/>
              <a:t>position</a:t>
            </a:r>
            <a:r>
              <a:rPr lang="nb-NO" sz="1200" dirty="0"/>
              <a:t>, Depth </a:t>
            </a:r>
            <a:r>
              <a:rPr lang="nb-NO" sz="1200" dirty="0" err="1"/>
              <a:t>of</a:t>
            </a:r>
            <a:r>
              <a:rPr lang="nb-NO" sz="1200" dirty="0"/>
              <a:t> </a:t>
            </a:r>
            <a:r>
              <a:rPr lang="nb-NO" sz="1200" dirty="0" err="1"/>
              <a:t>the</a:t>
            </a:r>
            <a:r>
              <a:rPr lang="nb-NO" sz="1200" dirty="0"/>
              <a:t> sensor</a:t>
            </a:r>
          </a:p>
          <a:p>
            <a:pPr lvl="2"/>
            <a:r>
              <a:rPr lang="nb-NO" sz="1200" dirty="0" err="1"/>
              <a:t>Mounting</a:t>
            </a:r>
            <a:r>
              <a:rPr lang="nb-NO" sz="1200" dirty="0"/>
              <a:t> angle and </a:t>
            </a:r>
            <a:r>
              <a:rPr lang="nb-NO" sz="1200" dirty="0" err="1"/>
              <a:t>rotation</a:t>
            </a:r>
            <a:r>
              <a:rPr lang="nb-NO" sz="1200" dirty="0"/>
              <a:t> </a:t>
            </a:r>
            <a:r>
              <a:rPr lang="nb-NO" sz="1200" dirty="0" err="1"/>
              <a:t>of</a:t>
            </a:r>
            <a:r>
              <a:rPr lang="nb-NO" sz="1200" dirty="0"/>
              <a:t> </a:t>
            </a:r>
            <a:r>
              <a:rPr lang="nb-NO" sz="1200" dirty="0" err="1"/>
              <a:t>the</a:t>
            </a:r>
            <a:r>
              <a:rPr lang="nb-NO" sz="1200" dirty="0"/>
              <a:t> sensor</a:t>
            </a:r>
          </a:p>
          <a:p>
            <a:pPr lvl="2"/>
            <a:r>
              <a:rPr lang="nb-NO" sz="1200" dirty="0"/>
              <a:t>The Growth </a:t>
            </a:r>
            <a:r>
              <a:rPr lang="nb-NO" sz="1200" dirty="0" err="1"/>
              <a:t>on</a:t>
            </a:r>
            <a:r>
              <a:rPr lang="nb-NO" sz="1200" dirty="0"/>
              <a:t> </a:t>
            </a:r>
            <a:r>
              <a:rPr lang="nb-NO" sz="1200" dirty="0" err="1"/>
              <a:t>the</a:t>
            </a:r>
            <a:r>
              <a:rPr lang="nb-NO" sz="1200" dirty="0"/>
              <a:t> hull</a:t>
            </a:r>
          </a:p>
          <a:p>
            <a:pPr lvl="1"/>
            <a:r>
              <a:rPr lang="nb-NO" sz="1600" dirty="0"/>
              <a:t>The Electrical </a:t>
            </a:r>
            <a:r>
              <a:rPr lang="nb-NO" sz="1600" dirty="0" err="1"/>
              <a:t>mounting</a:t>
            </a:r>
            <a:r>
              <a:rPr lang="nb-NO" sz="1600" dirty="0"/>
              <a:t> </a:t>
            </a:r>
          </a:p>
          <a:p>
            <a:pPr lvl="2"/>
            <a:r>
              <a:rPr lang="nb-NO" sz="1200" dirty="0" err="1"/>
              <a:t>cabling</a:t>
            </a:r>
            <a:r>
              <a:rPr lang="nb-NO" sz="1200" dirty="0"/>
              <a:t>, </a:t>
            </a:r>
            <a:r>
              <a:rPr lang="nb-NO" sz="1200" dirty="0" err="1"/>
              <a:t>electrical</a:t>
            </a:r>
            <a:r>
              <a:rPr lang="nb-NO" sz="1200" dirty="0"/>
              <a:t> </a:t>
            </a:r>
            <a:r>
              <a:rPr lang="nb-NO" sz="1200" dirty="0" err="1"/>
              <a:t>noise</a:t>
            </a:r>
            <a:r>
              <a:rPr lang="nb-NO" sz="1200" dirty="0"/>
              <a:t>, </a:t>
            </a:r>
            <a:r>
              <a:rPr lang="nb-NO" sz="1200" dirty="0" err="1"/>
              <a:t>grounding</a:t>
            </a:r>
            <a:r>
              <a:rPr lang="nb-NO" sz="1200" dirty="0"/>
              <a:t> </a:t>
            </a:r>
          </a:p>
          <a:p>
            <a:pPr lvl="1"/>
            <a:r>
              <a:rPr lang="nb-NO" sz="1600" dirty="0"/>
              <a:t>The water </a:t>
            </a:r>
          </a:p>
          <a:p>
            <a:pPr lvl="2"/>
            <a:r>
              <a:rPr lang="nb-NO" sz="1200" dirty="0" err="1"/>
              <a:t>Temperature</a:t>
            </a:r>
            <a:r>
              <a:rPr lang="nb-NO" sz="1200" dirty="0"/>
              <a:t>, </a:t>
            </a:r>
          </a:p>
          <a:p>
            <a:pPr lvl="2"/>
            <a:r>
              <a:rPr lang="nb-NO" sz="1200" dirty="0"/>
              <a:t>water </a:t>
            </a:r>
            <a:r>
              <a:rPr lang="nb-NO" sz="1200" dirty="0" err="1"/>
              <a:t>salinity</a:t>
            </a:r>
            <a:r>
              <a:rPr lang="nb-NO" sz="1200" dirty="0"/>
              <a:t> (salt </a:t>
            </a:r>
            <a:r>
              <a:rPr lang="nb-NO" sz="1200" dirty="0" err="1"/>
              <a:t>content</a:t>
            </a:r>
            <a:r>
              <a:rPr lang="nb-NO" sz="1200" dirty="0"/>
              <a:t>)</a:t>
            </a:r>
          </a:p>
          <a:p>
            <a:pPr lvl="2"/>
            <a:r>
              <a:rPr lang="nb-NO" sz="1200" dirty="0" err="1"/>
              <a:t>Particles</a:t>
            </a:r>
            <a:r>
              <a:rPr lang="nb-NO" sz="1200" dirty="0"/>
              <a:t> in </a:t>
            </a:r>
            <a:r>
              <a:rPr lang="nb-NO" sz="1200" dirty="0" err="1"/>
              <a:t>the</a:t>
            </a:r>
            <a:r>
              <a:rPr lang="nb-NO" sz="1200" dirty="0"/>
              <a:t> water</a:t>
            </a:r>
          </a:p>
          <a:p>
            <a:pPr lvl="1"/>
            <a:endParaRPr lang="nb-NO" sz="1200" dirty="0"/>
          </a:p>
        </p:txBody>
      </p:sp>
      <p:sp>
        <p:nvSpPr>
          <p:cNvPr id="3" name="Subtitle 2"/>
          <p:cNvSpPr>
            <a:spLocks noGrp="1"/>
          </p:cNvSpPr>
          <p:nvPr>
            <p:ph type="subTitle" idx="13"/>
          </p:nvPr>
        </p:nvSpPr>
        <p:spPr>
          <a:xfrm>
            <a:off x="1115616" y="699541"/>
            <a:ext cx="4752528" cy="576064"/>
          </a:xfrm>
        </p:spPr>
        <p:txBody>
          <a:bodyPr>
            <a:normAutofit lnSpcReduction="10000"/>
          </a:bodyPr>
          <a:lstStyle/>
          <a:p>
            <a:r>
              <a:rPr lang="nb-NO" dirty="0" err="1"/>
              <a:t>Introduction</a:t>
            </a:r>
            <a:endParaRPr lang="nb-NO" dirty="0"/>
          </a:p>
        </p:txBody>
      </p:sp>
      <p:sp>
        <p:nvSpPr>
          <p:cNvPr id="5" name="Rectangle 4">
            <a:extLst>
              <a:ext uri="{FF2B5EF4-FFF2-40B4-BE49-F238E27FC236}">
                <a16:creationId xmlns:a16="http://schemas.microsoft.com/office/drawing/2014/main" id="{DB318FFC-BCDC-438D-ADD7-50392278BF13}"/>
              </a:ext>
            </a:extLst>
          </p:cNvPr>
          <p:cNvSpPr/>
          <p:nvPr/>
        </p:nvSpPr>
        <p:spPr>
          <a:xfrm>
            <a:off x="6764576" y="216024"/>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xtBox 5">
            <a:extLst>
              <a:ext uri="{FF2B5EF4-FFF2-40B4-BE49-F238E27FC236}">
                <a16:creationId xmlns:a16="http://schemas.microsoft.com/office/drawing/2014/main" id="{13012373-6FD3-49F5-A50A-FB3E09C2DEFF}"/>
              </a:ext>
            </a:extLst>
          </p:cNvPr>
          <p:cNvSpPr txBox="1"/>
          <p:nvPr/>
        </p:nvSpPr>
        <p:spPr>
          <a:xfrm>
            <a:off x="7262074" y="144016"/>
            <a:ext cx="1331694" cy="400110"/>
          </a:xfrm>
          <a:prstGeom prst="rect">
            <a:avLst/>
          </a:prstGeom>
          <a:noFill/>
        </p:spPr>
        <p:txBody>
          <a:bodyPr wrap="square" rtlCol="0">
            <a:spAutoFit/>
          </a:bodyPr>
          <a:lstStyle/>
          <a:p>
            <a:r>
              <a:rPr lang="nb-NO" sz="2000" dirty="0" err="1">
                <a:solidFill>
                  <a:srgbClr val="FFFF00"/>
                </a:solidFill>
                <a:latin typeface="+mn-lt"/>
              </a:rPr>
              <a:t>Calibration</a:t>
            </a:r>
            <a:endParaRPr lang="nb-NO" dirty="0">
              <a:solidFill>
                <a:srgbClr val="FFFF00"/>
              </a:solidFill>
              <a:latin typeface="+mn-lt"/>
            </a:endParaRPr>
          </a:p>
        </p:txBody>
      </p:sp>
      <p:sp>
        <p:nvSpPr>
          <p:cNvPr id="7" name="TextBox 6">
            <a:extLst>
              <a:ext uri="{FF2B5EF4-FFF2-40B4-BE49-F238E27FC236}">
                <a16:creationId xmlns:a16="http://schemas.microsoft.com/office/drawing/2014/main" id="{30DF0F32-E917-41A2-AB3A-03052EC211F3}"/>
              </a:ext>
            </a:extLst>
          </p:cNvPr>
          <p:cNvSpPr txBox="1"/>
          <p:nvPr/>
        </p:nvSpPr>
        <p:spPr>
          <a:xfrm>
            <a:off x="6820838" y="408335"/>
            <a:ext cx="2109232" cy="369332"/>
          </a:xfrm>
          <a:prstGeom prst="rect">
            <a:avLst/>
          </a:prstGeom>
          <a:noFill/>
        </p:spPr>
        <p:txBody>
          <a:bodyPr wrap="square" rtlCol="0">
            <a:spAutoFit/>
          </a:bodyPr>
          <a:lstStyle/>
          <a:p>
            <a:r>
              <a:rPr lang="nb-NO" sz="1800" dirty="0">
                <a:solidFill>
                  <a:srgbClr val="FFFF00"/>
                </a:solidFill>
                <a:latin typeface="+mj-lt"/>
              </a:rPr>
              <a:t>Intro and </a:t>
            </a:r>
            <a:r>
              <a:rPr lang="nb-NO" sz="1800" dirty="0" err="1">
                <a:solidFill>
                  <a:srgbClr val="FFFF00"/>
                </a:solidFill>
                <a:latin typeface="+mj-lt"/>
              </a:rPr>
              <a:t>the</a:t>
            </a:r>
            <a:r>
              <a:rPr lang="nb-NO" sz="1800" dirty="0">
                <a:solidFill>
                  <a:srgbClr val="FFFF00"/>
                </a:solidFill>
                <a:latin typeface="+mj-lt"/>
              </a:rPr>
              <a:t> Basics</a:t>
            </a:r>
            <a:endParaRPr lang="nb-NO" sz="900" dirty="0">
              <a:solidFill>
                <a:srgbClr val="FFFF00"/>
              </a:solidFill>
              <a:latin typeface="+mj-lt"/>
            </a:endParaRPr>
          </a:p>
        </p:txBody>
      </p:sp>
      <p:pic>
        <p:nvPicPr>
          <p:cNvPr id="12" name="Picture 11">
            <a:extLst>
              <a:ext uri="{FF2B5EF4-FFF2-40B4-BE49-F238E27FC236}">
                <a16:creationId xmlns:a16="http://schemas.microsoft.com/office/drawing/2014/main" id="{6AA97C28-DAB8-404D-8085-A0D97586B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40" y="3854089"/>
            <a:ext cx="1944216" cy="1276204"/>
          </a:xfrm>
          <a:prstGeom prst="rect">
            <a:avLst/>
          </a:prstGeom>
        </p:spPr>
      </p:pic>
      <p:pic>
        <p:nvPicPr>
          <p:cNvPr id="5128" name="Picture 8" descr="Largest sea-surface salinity dataset to date helps researchers map ...">
            <a:extLst>
              <a:ext uri="{FF2B5EF4-FFF2-40B4-BE49-F238E27FC236}">
                <a16:creationId xmlns:a16="http://schemas.microsoft.com/office/drawing/2014/main" id="{BF2B7ACD-99FF-4C95-ABF1-A4A912052D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1292" y="2376785"/>
            <a:ext cx="2953704" cy="144016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Sea surface temperature - Wikiwand">
            <a:extLst>
              <a:ext uri="{FF2B5EF4-FFF2-40B4-BE49-F238E27FC236}">
                <a16:creationId xmlns:a16="http://schemas.microsoft.com/office/drawing/2014/main" id="{AECDDFAA-403B-41F3-952A-85C1E632D7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7246" y="786430"/>
            <a:ext cx="2451218" cy="1559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290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12 of the World's Most Deep &amp; Dangerous Dive Sites - WebEcoist">
            <a:extLst>
              <a:ext uri="{FF2B5EF4-FFF2-40B4-BE49-F238E27FC236}">
                <a16:creationId xmlns:a16="http://schemas.microsoft.com/office/drawing/2014/main" id="{45C1BC83-8C60-4694-B64D-F82298A0D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1118" y="3771744"/>
            <a:ext cx="1885950" cy="241935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0" y="1275605"/>
            <a:ext cx="6732240" cy="3384376"/>
          </a:xfrm>
        </p:spPr>
        <p:txBody>
          <a:bodyPr>
            <a:normAutofit fontScale="92500"/>
          </a:bodyPr>
          <a:lstStyle/>
          <a:p>
            <a:r>
              <a:rPr lang="nb-NO" sz="2000" dirty="0" err="1"/>
              <a:t>What</a:t>
            </a:r>
            <a:r>
              <a:rPr lang="nb-NO" sz="2000" dirty="0"/>
              <a:t> </a:t>
            </a:r>
            <a:r>
              <a:rPr lang="nb-NO" sz="2000" dirty="0" err="1"/>
              <a:t>factors</a:t>
            </a:r>
            <a:r>
              <a:rPr lang="nb-NO" sz="2000" dirty="0"/>
              <a:t> </a:t>
            </a:r>
            <a:r>
              <a:rPr lang="nb-NO" sz="2000" dirty="0" err="1"/>
              <a:t>of</a:t>
            </a:r>
            <a:r>
              <a:rPr lang="nb-NO" sz="2000" dirty="0"/>
              <a:t> a speed log </a:t>
            </a:r>
            <a:r>
              <a:rPr lang="nb-NO" sz="2000" dirty="0" err="1"/>
              <a:t>change</a:t>
            </a:r>
            <a:r>
              <a:rPr lang="nb-NO" sz="2000" dirty="0"/>
              <a:t> </a:t>
            </a:r>
            <a:r>
              <a:rPr lang="nb-NO" sz="2000" dirty="0" err="1"/>
              <a:t>between</a:t>
            </a:r>
            <a:r>
              <a:rPr lang="nb-NO" sz="2000" dirty="0"/>
              <a:t> </a:t>
            </a:r>
            <a:r>
              <a:rPr lang="nb-NO" sz="2000" dirty="0" err="1"/>
              <a:t>vessels</a:t>
            </a:r>
            <a:r>
              <a:rPr lang="nb-NO" sz="2000" dirty="0"/>
              <a:t> /systems?</a:t>
            </a:r>
          </a:p>
          <a:p>
            <a:pPr lvl="1"/>
            <a:r>
              <a:rPr lang="nb-NO" sz="1600" dirty="0"/>
              <a:t>The </a:t>
            </a:r>
            <a:r>
              <a:rPr lang="nb-NO" sz="1600" dirty="0" err="1"/>
              <a:t>flow</a:t>
            </a:r>
            <a:r>
              <a:rPr lang="nb-NO" sz="1600" dirty="0"/>
              <a:t> </a:t>
            </a:r>
            <a:r>
              <a:rPr lang="nb-NO" sz="1600" dirty="0" err="1"/>
              <a:t>of</a:t>
            </a:r>
            <a:r>
              <a:rPr lang="nb-NO" sz="1600" dirty="0"/>
              <a:t> water </a:t>
            </a:r>
            <a:r>
              <a:rPr lang="nb-NO" sz="1600" dirty="0" err="1"/>
              <a:t>around</a:t>
            </a:r>
            <a:r>
              <a:rPr lang="nb-NO" sz="1600" dirty="0"/>
              <a:t> </a:t>
            </a:r>
            <a:r>
              <a:rPr lang="nb-NO" sz="1600" dirty="0" err="1"/>
              <a:t>the</a:t>
            </a:r>
            <a:r>
              <a:rPr lang="nb-NO" sz="1600" dirty="0"/>
              <a:t> sensor</a:t>
            </a:r>
          </a:p>
          <a:p>
            <a:pPr lvl="2"/>
            <a:r>
              <a:rPr lang="nb-NO" sz="1200" dirty="0"/>
              <a:t>The </a:t>
            </a:r>
            <a:r>
              <a:rPr lang="nb-NO" sz="1200" dirty="0" err="1"/>
              <a:t>mounting</a:t>
            </a:r>
            <a:r>
              <a:rPr lang="nb-NO" sz="1200" dirty="0"/>
              <a:t> </a:t>
            </a:r>
            <a:r>
              <a:rPr lang="nb-NO" sz="1200" dirty="0" err="1"/>
              <a:t>position</a:t>
            </a:r>
            <a:r>
              <a:rPr lang="nb-NO" sz="1200" dirty="0"/>
              <a:t>, Depth </a:t>
            </a:r>
            <a:r>
              <a:rPr lang="nb-NO" sz="1200" dirty="0" err="1"/>
              <a:t>of</a:t>
            </a:r>
            <a:r>
              <a:rPr lang="nb-NO" sz="1200" dirty="0"/>
              <a:t> </a:t>
            </a:r>
            <a:r>
              <a:rPr lang="nb-NO" sz="1200" dirty="0" err="1"/>
              <a:t>the</a:t>
            </a:r>
            <a:r>
              <a:rPr lang="nb-NO" sz="1200" dirty="0"/>
              <a:t> sensor</a:t>
            </a:r>
          </a:p>
          <a:p>
            <a:pPr lvl="2"/>
            <a:r>
              <a:rPr lang="nb-NO" sz="1200" dirty="0" err="1"/>
              <a:t>Mounting</a:t>
            </a:r>
            <a:r>
              <a:rPr lang="nb-NO" sz="1200" dirty="0"/>
              <a:t> angle and </a:t>
            </a:r>
            <a:r>
              <a:rPr lang="nb-NO" sz="1200" dirty="0" err="1"/>
              <a:t>rotation</a:t>
            </a:r>
            <a:r>
              <a:rPr lang="nb-NO" sz="1200" dirty="0"/>
              <a:t> </a:t>
            </a:r>
            <a:r>
              <a:rPr lang="nb-NO" sz="1200" dirty="0" err="1"/>
              <a:t>of</a:t>
            </a:r>
            <a:r>
              <a:rPr lang="nb-NO" sz="1200" dirty="0"/>
              <a:t> </a:t>
            </a:r>
            <a:r>
              <a:rPr lang="nb-NO" sz="1200" dirty="0" err="1"/>
              <a:t>the</a:t>
            </a:r>
            <a:r>
              <a:rPr lang="nb-NO" sz="1200" dirty="0"/>
              <a:t> sensor</a:t>
            </a:r>
          </a:p>
          <a:p>
            <a:pPr lvl="2"/>
            <a:r>
              <a:rPr lang="nb-NO" sz="1200" dirty="0"/>
              <a:t>The Growth </a:t>
            </a:r>
            <a:r>
              <a:rPr lang="nb-NO" sz="1200" dirty="0" err="1"/>
              <a:t>on</a:t>
            </a:r>
            <a:r>
              <a:rPr lang="nb-NO" sz="1200" dirty="0"/>
              <a:t> </a:t>
            </a:r>
            <a:r>
              <a:rPr lang="nb-NO" sz="1200" dirty="0" err="1"/>
              <a:t>the</a:t>
            </a:r>
            <a:r>
              <a:rPr lang="nb-NO" sz="1200" dirty="0"/>
              <a:t> hull</a:t>
            </a:r>
          </a:p>
          <a:p>
            <a:pPr lvl="1"/>
            <a:r>
              <a:rPr lang="nb-NO" sz="1600" dirty="0"/>
              <a:t>The Electrical </a:t>
            </a:r>
            <a:r>
              <a:rPr lang="nb-NO" sz="1600" dirty="0" err="1"/>
              <a:t>mounting</a:t>
            </a:r>
            <a:r>
              <a:rPr lang="nb-NO" sz="1600" dirty="0"/>
              <a:t> </a:t>
            </a:r>
          </a:p>
          <a:p>
            <a:pPr lvl="2"/>
            <a:r>
              <a:rPr lang="nb-NO" sz="1200" dirty="0" err="1"/>
              <a:t>cabling</a:t>
            </a:r>
            <a:r>
              <a:rPr lang="nb-NO" sz="1200" dirty="0"/>
              <a:t>, </a:t>
            </a:r>
            <a:r>
              <a:rPr lang="nb-NO" sz="1200" dirty="0" err="1"/>
              <a:t>electrical</a:t>
            </a:r>
            <a:r>
              <a:rPr lang="nb-NO" sz="1200" dirty="0"/>
              <a:t> </a:t>
            </a:r>
            <a:r>
              <a:rPr lang="nb-NO" sz="1200" dirty="0" err="1"/>
              <a:t>noise</a:t>
            </a:r>
            <a:r>
              <a:rPr lang="nb-NO" sz="1200" dirty="0"/>
              <a:t>, </a:t>
            </a:r>
            <a:r>
              <a:rPr lang="nb-NO" sz="1200" dirty="0" err="1"/>
              <a:t>grounding</a:t>
            </a:r>
            <a:r>
              <a:rPr lang="nb-NO" sz="1200" dirty="0"/>
              <a:t> </a:t>
            </a:r>
          </a:p>
          <a:p>
            <a:pPr lvl="1"/>
            <a:r>
              <a:rPr lang="nb-NO" sz="1600" dirty="0"/>
              <a:t>The water </a:t>
            </a:r>
          </a:p>
          <a:p>
            <a:pPr lvl="2"/>
            <a:r>
              <a:rPr lang="nb-NO" sz="1200" dirty="0" err="1"/>
              <a:t>temperature</a:t>
            </a:r>
            <a:r>
              <a:rPr lang="nb-NO" sz="1200" dirty="0"/>
              <a:t>, </a:t>
            </a:r>
          </a:p>
          <a:p>
            <a:pPr lvl="2"/>
            <a:r>
              <a:rPr lang="nb-NO" sz="1200" dirty="0"/>
              <a:t>water </a:t>
            </a:r>
            <a:r>
              <a:rPr lang="nb-NO" sz="1200" dirty="0" err="1"/>
              <a:t>salinity</a:t>
            </a:r>
            <a:r>
              <a:rPr lang="nb-NO" sz="1200" dirty="0"/>
              <a:t> (salt </a:t>
            </a:r>
            <a:r>
              <a:rPr lang="nb-NO" sz="1200" dirty="0" err="1"/>
              <a:t>content</a:t>
            </a:r>
            <a:r>
              <a:rPr lang="nb-NO" sz="1200" dirty="0"/>
              <a:t>)</a:t>
            </a:r>
          </a:p>
          <a:p>
            <a:pPr lvl="2"/>
            <a:r>
              <a:rPr lang="nb-NO" sz="1200" dirty="0" err="1"/>
              <a:t>Particles</a:t>
            </a:r>
            <a:r>
              <a:rPr lang="nb-NO" sz="1200" dirty="0"/>
              <a:t> in </a:t>
            </a:r>
            <a:r>
              <a:rPr lang="nb-NO" sz="1200" dirty="0" err="1"/>
              <a:t>the</a:t>
            </a:r>
            <a:r>
              <a:rPr lang="nb-NO" sz="1200" dirty="0"/>
              <a:t> water</a:t>
            </a:r>
          </a:p>
          <a:p>
            <a:pPr lvl="1"/>
            <a:r>
              <a:rPr lang="nb-NO" sz="1600" dirty="0"/>
              <a:t>The Sea Bed </a:t>
            </a:r>
          </a:p>
          <a:p>
            <a:pPr lvl="2"/>
            <a:r>
              <a:rPr lang="nb-NO" sz="1200" dirty="0" err="1"/>
              <a:t>What</a:t>
            </a:r>
            <a:r>
              <a:rPr lang="nb-NO" sz="1200" dirty="0"/>
              <a:t> </a:t>
            </a:r>
            <a:r>
              <a:rPr lang="nb-NO" sz="1200" dirty="0" err="1"/>
              <a:t>its</a:t>
            </a:r>
            <a:r>
              <a:rPr lang="nb-NO" sz="1200" dirty="0"/>
              <a:t> </a:t>
            </a:r>
            <a:r>
              <a:rPr lang="nb-NO" sz="1200" dirty="0" err="1"/>
              <a:t>made</a:t>
            </a:r>
            <a:r>
              <a:rPr lang="nb-NO" sz="1200" dirty="0"/>
              <a:t> </a:t>
            </a:r>
            <a:r>
              <a:rPr lang="nb-NO" sz="1200" dirty="0" err="1"/>
              <a:t>of</a:t>
            </a:r>
            <a:r>
              <a:rPr lang="nb-NO" sz="1200" dirty="0"/>
              <a:t>, and </a:t>
            </a:r>
            <a:r>
              <a:rPr lang="nb-NO" sz="1200" dirty="0" err="1"/>
              <a:t>how</a:t>
            </a:r>
            <a:r>
              <a:rPr lang="nb-NO" sz="1200" dirty="0"/>
              <a:t> it </a:t>
            </a:r>
            <a:r>
              <a:rPr lang="nb-NO" sz="1200" dirty="0" err="1"/>
              <a:t>reflects</a:t>
            </a:r>
            <a:r>
              <a:rPr lang="nb-NO" sz="1200" dirty="0"/>
              <a:t> sound</a:t>
            </a:r>
          </a:p>
          <a:p>
            <a:pPr lvl="2"/>
            <a:r>
              <a:rPr lang="nb-NO" sz="1200" dirty="0"/>
              <a:t> The angle </a:t>
            </a:r>
            <a:r>
              <a:rPr lang="nb-NO" sz="1200" dirty="0" err="1"/>
              <a:t>of</a:t>
            </a:r>
            <a:r>
              <a:rPr lang="nb-NO" sz="1200" dirty="0"/>
              <a:t> </a:t>
            </a:r>
            <a:r>
              <a:rPr lang="nb-NO" sz="1200" dirty="0" err="1"/>
              <a:t>the</a:t>
            </a:r>
            <a:r>
              <a:rPr lang="nb-NO" sz="1200" dirty="0"/>
              <a:t> </a:t>
            </a:r>
            <a:r>
              <a:rPr lang="nb-NO" sz="1200" dirty="0" err="1"/>
              <a:t>sea</a:t>
            </a:r>
            <a:r>
              <a:rPr lang="nb-NO" sz="1200" dirty="0"/>
              <a:t> bed</a:t>
            </a:r>
          </a:p>
        </p:txBody>
      </p:sp>
      <p:sp>
        <p:nvSpPr>
          <p:cNvPr id="3" name="Subtitle 2"/>
          <p:cNvSpPr>
            <a:spLocks noGrp="1"/>
          </p:cNvSpPr>
          <p:nvPr>
            <p:ph type="subTitle" idx="13"/>
          </p:nvPr>
        </p:nvSpPr>
        <p:spPr>
          <a:xfrm>
            <a:off x="1115616" y="699541"/>
            <a:ext cx="4752528" cy="576064"/>
          </a:xfrm>
        </p:spPr>
        <p:txBody>
          <a:bodyPr>
            <a:normAutofit lnSpcReduction="10000"/>
          </a:bodyPr>
          <a:lstStyle/>
          <a:p>
            <a:r>
              <a:rPr lang="nb-NO" dirty="0" err="1"/>
              <a:t>Introduction</a:t>
            </a:r>
            <a:endParaRPr lang="nb-NO" dirty="0"/>
          </a:p>
        </p:txBody>
      </p:sp>
      <p:sp>
        <p:nvSpPr>
          <p:cNvPr id="5" name="Rectangle 4">
            <a:extLst>
              <a:ext uri="{FF2B5EF4-FFF2-40B4-BE49-F238E27FC236}">
                <a16:creationId xmlns:a16="http://schemas.microsoft.com/office/drawing/2014/main" id="{DB318FFC-BCDC-438D-ADD7-50392278BF13}"/>
              </a:ext>
            </a:extLst>
          </p:cNvPr>
          <p:cNvSpPr/>
          <p:nvPr/>
        </p:nvSpPr>
        <p:spPr>
          <a:xfrm>
            <a:off x="6764576" y="216024"/>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xtBox 5">
            <a:extLst>
              <a:ext uri="{FF2B5EF4-FFF2-40B4-BE49-F238E27FC236}">
                <a16:creationId xmlns:a16="http://schemas.microsoft.com/office/drawing/2014/main" id="{13012373-6FD3-49F5-A50A-FB3E09C2DEFF}"/>
              </a:ext>
            </a:extLst>
          </p:cNvPr>
          <p:cNvSpPr txBox="1"/>
          <p:nvPr/>
        </p:nvSpPr>
        <p:spPr>
          <a:xfrm>
            <a:off x="7262074" y="144016"/>
            <a:ext cx="1331694" cy="400110"/>
          </a:xfrm>
          <a:prstGeom prst="rect">
            <a:avLst/>
          </a:prstGeom>
          <a:noFill/>
        </p:spPr>
        <p:txBody>
          <a:bodyPr wrap="square" rtlCol="0">
            <a:spAutoFit/>
          </a:bodyPr>
          <a:lstStyle/>
          <a:p>
            <a:r>
              <a:rPr lang="nb-NO" sz="2000" dirty="0" err="1">
                <a:solidFill>
                  <a:srgbClr val="FFFF00"/>
                </a:solidFill>
                <a:latin typeface="+mn-lt"/>
              </a:rPr>
              <a:t>Calibration</a:t>
            </a:r>
            <a:endParaRPr lang="nb-NO" dirty="0">
              <a:solidFill>
                <a:srgbClr val="FFFF00"/>
              </a:solidFill>
              <a:latin typeface="+mn-lt"/>
            </a:endParaRPr>
          </a:p>
        </p:txBody>
      </p:sp>
      <p:sp>
        <p:nvSpPr>
          <p:cNvPr id="7" name="TextBox 6">
            <a:extLst>
              <a:ext uri="{FF2B5EF4-FFF2-40B4-BE49-F238E27FC236}">
                <a16:creationId xmlns:a16="http://schemas.microsoft.com/office/drawing/2014/main" id="{30DF0F32-E917-41A2-AB3A-03052EC211F3}"/>
              </a:ext>
            </a:extLst>
          </p:cNvPr>
          <p:cNvSpPr txBox="1"/>
          <p:nvPr/>
        </p:nvSpPr>
        <p:spPr>
          <a:xfrm>
            <a:off x="6820838" y="408335"/>
            <a:ext cx="2109232" cy="369332"/>
          </a:xfrm>
          <a:prstGeom prst="rect">
            <a:avLst/>
          </a:prstGeom>
          <a:noFill/>
        </p:spPr>
        <p:txBody>
          <a:bodyPr wrap="square" rtlCol="0">
            <a:spAutoFit/>
          </a:bodyPr>
          <a:lstStyle/>
          <a:p>
            <a:r>
              <a:rPr lang="nb-NO" sz="1800" dirty="0">
                <a:solidFill>
                  <a:srgbClr val="FFFF00"/>
                </a:solidFill>
                <a:latin typeface="+mj-lt"/>
              </a:rPr>
              <a:t>Intro and </a:t>
            </a:r>
            <a:r>
              <a:rPr lang="nb-NO" sz="1800" dirty="0" err="1">
                <a:solidFill>
                  <a:srgbClr val="FFFF00"/>
                </a:solidFill>
                <a:latin typeface="+mj-lt"/>
              </a:rPr>
              <a:t>the</a:t>
            </a:r>
            <a:r>
              <a:rPr lang="nb-NO" sz="1800" dirty="0">
                <a:solidFill>
                  <a:srgbClr val="FFFF00"/>
                </a:solidFill>
                <a:latin typeface="+mj-lt"/>
              </a:rPr>
              <a:t> Basics</a:t>
            </a:r>
            <a:endParaRPr lang="nb-NO" sz="900" dirty="0">
              <a:solidFill>
                <a:srgbClr val="FFFF00"/>
              </a:solidFill>
              <a:latin typeface="+mj-lt"/>
            </a:endParaRPr>
          </a:p>
        </p:txBody>
      </p:sp>
      <p:pic>
        <p:nvPicPr>
          <p:cNvPr id="4098" name="Picture 2" descr="Underwater sunlight rocky seabed Mediterranean sea. Underwater ...">
            <a:extLst>
              <a:ext uri="{FF2B5EF4-FFF2-40B4-BE49-F238E27FC236}">
                <a16:creationId xmlns:a16="http://schemas.microsoft.com/office/drawing/2014/main" id="{1E58C20A-B82F-4131-BF7C-5C99496B28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0539" y="2251917"/>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ardinia underwater sand dunes | jana-majk.com | Flickr">
            <a:extLst>
              <a:ext uri="{FF2B5EF4-FFF2-40B4-BE49-F238E27FC236}">
                <a16:creationId xmlns:a16="http://schemas.microsoft.com/office/drawing/2014/main" id="{B9931517-75B1-419E-A783-E2E56BF20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0870" y="1199340"/>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676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75605"/>
            <a:ext cx="6732240" cy="3384376"/>
          </a:xfrm>
        </p:spPr>
        <p:txBody>
          <a:bodyPr>
            <a:normAutofit fontScale="77500" lnSpcReduction="20000"/>
          </a:bodyPr>
          <a:lstStyle/>
          <a:p>
            <a:r>
              <a:rPr lang="nb-NO" sz="2000" dirty="0" err="1"/>
              <a:t>What</a:t>
            </a:r>
            <a:r>
              <a:rPr lang="nb-NO" sz="2000" dirty="0"/>
              <a:t> </a:t>
            </a:r>
            <a:r>
              <a:rPr lang="nb-NO" sz="2000" dirty="0" err="1"/>
              <a:t>factors</a:t>
            </a:r>
            <a:r>
              <a:rPr lang="nb-NO" sz="2000" dirty="0"/>
              <a:t> </a:t>
            </a:r>
            <a:r>
              <a:rPr lang="nb-NO" sz="2000" dirty="0" err="1"/>
              <a:t>of</a:t>
            </a:r>
            <a:r>
              <a:rPr lang="nb-NO" sz="2000" dirty="0"/>
              <a:t> a speed log </a:t>
            </a:r>
            <a:r>
              <a:rPr lang="nb-NO" sz="2000" dirty="0" err="1"/>
              <a:t>change</a:t>
            </a:r>
            <a:r>
              <a:rPr lang="nb-NO" sz="2000" dirty="0"/>
              <a:t> </a:t>
            </a:r>
            <a:r>
              <a:rPr lang="nb-NO" sz="2000" dirty="0" err="1"/>
              <a:t>between</a:t>
            </a:r>
            <a:r>
              <a:rPr lang="nb-NO" sz="2000" dirty="0"/>
              <a:t> </a:t>
            </a:r>
            <a:r>
              <a:rPr lang="nb-NO" sz="2000" dirty="0" err="1"/>
              <a:t>vessels</a:t>
            </a:r>
            <a:r>
              <a:rPr lang="nb-NO" sz="2000" dirty="0"/>
              <a:t> /systems?</a:t>
            </a:r>
          </a:p>
          <a:p>
            <a:pPr lvl="1"/>
            <a:r>
              <a:rPr lang="nb-NO" sz="1600" dirty="0"/>
              <a:t>The </a:t>
            </a:r>
            <a:r>
              <a:rPr lang="nb-NO" sz="1600" dirty="0" err="1"/>
              <a:t>flow</a:t>
            </a:r>
            <a:r>
              <a:rPr lang="nb-NO" sz="1600" dirty="0"/>
              <a:t> </a:t>
            </a:r>
            <a:r>
              <a:rPr lang="nb-NO" sz="1600" dirty="0" err="1"/>
              <a:t>of</a:t>
            </a:r>
            <a:r>
              <a:rPr lang="nb-NO" sz="1600" dirty="0"/>
              <a:t> water </a:t>
            </a:r>
            <a:r>
              <a:rPr lang="nb-NO" sz="1600" dirty="0" err="1"/>
              <a:t>around</a:t>
            </a:r>
            <a:r>
              <a:rPr lang="nb-NO" sz="1600" dirty="0"/>
              <a:t> </a:t>
            </a:r>
            <a:r>
              <a:rPr lang="nb-NO" sz="1600" dirty="0" err="1"/>
              <a:t>the</a:t>
            </a:r>
            <a:r>
              <a:rPr lang="nb-NO" sz="1600" dirty="0"/>
              <a:t> sensor</a:t>
            </a:r>
          </a:p>
          <a:p>
            <a:pPr lvl="2"/>
            <a:r>
              <a:rPr lang="nb-NO" sz="1200" dirty="0"/>
              <a:t>The </a:t>
            </a:r>
            <a:r>
              <a:rPr lang="nb-NO" sz="1200" dirty="0" err="1"/>
              <a:t>mounting</a:t>
            </a:r>
            <a:r>
              <a:rPr lang="nb-NO" sz="1200" dirty="0"/>
              <a:t> </a:t>
            </a:r>
            <a:r>
              <a:rPr lang="nb-NO" sz="1200" dirty="0" err="1"/>
              <a:t>position</a:t>
            </a:r>
            <a:r>
              <a:rPr lang="nb-NO" sz="1200" dirty="0"/>
              <a:t>, Depth </a:t>
            </a:r>
            <a:r>
              <a:rPr lang="nb-NO" sz="1200" dirty="0" err="1"/>
              <a:t>of</a:t>
            </a:r>
            <a:r>
              <a:rPr lang="nb-NO" sz="1200" dirty="0"/>
              <a:t> </a:t>
            </a:r>
            <a:r>
              <a:rPr lang="nb-NO" sz="1200" dirty="0" err="1"/>
              <a:t>the</a:t>
            </a:r>
            <a:r>
              <a:rPr lang="nb-NO" sz="1200" dirty="0"/>
              <a:t> sensor</a:t>
            </a:r>
          </a:p>
          <a:p>
            <a:pPr lvl="2"/>
            <a:r>
              <a:rPr lang="nb-NO" sz="1200" dirty="0" err="1"/>
              <a:t>Mounting</a:t>
            </a:r>
            <a:r>
              <a:rPr lang="nb-NO" sz="1200" dirty="0"/>
              <a:t> angle and </a:t>
            </a:r>
            <a:r>
              <a:rPr lang="nb-NO" sz="1200" dirty="0" err="1"/>
              <a:t>rotation</a:t>
            </a:r>
            <a:r>
              <a:rPr lang="nb-NO" sz="1200" dirty="0"/>
              <a:t> </a:t>
            </a:r>
            <a:r>
              <a:rPr lang="nb-NO" sz="1200" dirty="0" err="1"/>
              <a:t>of</a:t>
            </a:r>
            <a:r>
              <a:rPr lang="nb-NO" sz="1200" dirty="0"/>
              <a:t> </a:t>
            </a:r>
            <a:r>
              <a:rPr lang="nb-NO" sz="1200" dirty="0" err="1"/>
              <a:t>the</a:t>
            </a:r>
            <a:r>
              <a:rPr lang="nb-NO" sz="1200" dirty="0"/>
              <a:t> sensor</a:t>
            </a:r>
          </a:p>
          <a:p>
            <a:pPr lvl="2"/>
            <a:r>
              <a:rPr lang="nb-NO" sz="1200" dirty="0"/>
              <a:t>The Growth </a:t>
            </a:r>
            <a:r>
              <a:rPr lang="nb-NO" sz="1200" dirty="0" err="1"/>
              <a:t>on</a:t>
            </a:r>
            <a:r>
              <a:rPr lang="nb-NO" sz="1200" dirty="0"/>
              <a:t> </a:t>
            </a:r>
            <a:r>
              <a:rPr lang="nb-NO" sz="1200" dirty="0" err="1"/>
              <a:t>the</a:t>
            </a:r>
            <a:r>
              <a:rPr lang="nb-NO" sz="1200" dirty="0"/>
              <a:t> hull</a:t>
            </a:r>
          </a:p>
          <a:p>
            <a:pPr lvl="1"/>
            <a:r>
              <a:rPr lang="nb-NO" sz="1600" dirty="0"/>
              <a:t>The Electrical </a:t>
            </a:r>
            <a:r>
              <a:rPr lang="nb-NO" sz="1600" dirty="0" err="1"/>
              <a:t>mounting</a:t>
            </a:r>
            <a:r>
              <a:rPr lang="nb-NO" sz="1600" dirty="0"/>
              <a:t> </a:t>
            </a:r>
          </a:p>
          <a:p>
            <a:pPr lvl="2"/>
            <a:r>
              <a:rPr lang="nb-NO" sz="1200" dirty="0" err="1"/>
              <a:t>cabling</a:t>
            </a:r>
            <a:r>
              <a:rPr lang="nb-NO" sz="1200" dirty="0"/>
              <a:t>, </a:t>
            </a:r>
            <a:r>
              <a:rPr lang="nb-NO" sz="1200" dirty="0" err="1"/>
              <a:t>electrical</a:t>
            </a:r>
            <a:r>
              <a:rPr lang="nb-NO" sz="1200" dirty="0"/>
              <a:t> </a:t>
            </a:r>
            <a:r>
              <a:rPr lang="nb-NO" sz="1200" dirty="0" err="1"/>
              <a:t>noise</a:t>
            </a:r>
            <a:r>
              <a:rPr lang="nb-NO" sz="1200" dirty="0"/>
              <a:t>, </a:t>
            </a:r>
            <a:r>
              <a:rPr lang="nb-NO" sz="1200" dirty="0" err="1"/>
              <a:t>grounding</a:t>
            </a:r>
            <a:r>
              <a:rPr lang="nb-NO" sz="1200" dirty="0"/>
              <a:t> </a:t>
            </a:r>
          </a:p>
          <a:p>
            <a:pPr lvl="1"/>
            <a:r>
              <a:rPr lang="nb-NO" sz="1600" dirty="0"/>
              <a:t>The water </a:t>
            </a:r>
          </a:p>
          <a:p>
            <a:pPr lvl="2"/>
            <a:r>
              <a:rPr lang="nb-NO" sz="1200" dirty="0" err="1"/>
              <a:t>temperature</a:t>
            </a:r>
            <a:r>
              <a:rPr lang="nb-NO" sz="1200" dirty="0"/>
              <a:t>, </a:t>
            </a:r>
          </a:p>
          <a:p>
            <a:pPr lvl="2"/>
            <a:r>
              <a:rPr lang="nb-NO" sz="1200" dirty="0"/>
              <a:t>water </a:t>
            </a:r>
            <a:r>
              <a:rPr lang="nb-NO" sz="1200" dirty="0" err="1"/>
              <a:t>salinity</a:t>
            </a:r>
            <a:r>
              <a:rPr lang="nb-NO" sz="1200" dirty="0"/>
              <a:t> (salt </a:t>
            </a:r>
            <a:r>
              <a:rPr lang="nb-NO" sz="1200" dirty="0" err="1"/>
              <a:t>content</a:t>
            </a:r>
            <a:r>
              <a:rPr lang="nb-NO" sz="1200" dirty="0"/>
              <a:t>)</a:t>
            </a:r>
          </a:p>
          <a:p>
            <a:pPr lvl="2"/>
            <a:r>
              <a:rPr lang="nb-NO" sz="1200" dirty="0" err="1"/>
              <a:t>Particles</a:t>
            </a:r>
            <a:r>
              <a:rPr lang="nb-NO" sz="1200" dirty="0"/>
              <a:t> in </a:t>
            </a:r>
            <a:r>
              <a:rPr lang="nb-NO" sz="1200" dirty="0" err="1"/>
              <a:t>the</a:t>
            </a:r>
            <a:r>
              <a:rPr lang="nb-NO" sz="1200" dirty="0"/>
              <a:t> water</a:t>
            </a:r>
          </a:p>
          <a:p>
            <a:pPr lvl="1"/>
            <a:r>
              <a:rPr lang="nb-NO" sz="1600" dirty="0"/>
              <a:t>The Sea Bed </a:t>
            </a:r>
          </a:p>
          <a:p>
            <a:pPr lvl="2"/>
            <a:r>
              <a:rPr lang="nb-NO" sz="1200" dirty="0" err="1"/>
              <a:t>What</a:t>
            </a:r>
            <a:r>
              <a:rPr lang="nb-NO" sz="1200" dirty="0"/>
              <a:t> </a:t>
            </a:r>
            <a:r>
              <a:rPr lang="nb-NO" sz="1200" dirty="0" err="1"/>
              <a:t>its</a:t>
            </a:r>
            <a:r>
              <a:rPr lang="nb-NO" sz="1200" dirty="0"/>
              <a:t> </a:t>
            </a:r>
            <a:r>
              <a:rPr lang="nb-NO" sz="1200" dirty="0" err="1"/>
              <a:t>made</a:t>
            </a:r>
            <a:r>
              <a:rPr lang="nb-NO" sz="1200" dirty="0"/>
              <a:t> </a:t>
            </a:r>
            <a:r>
              <a:rPr lang="nb-NO" sz="1200" dirty="0" err="1"/>
              <a:t>of</a:t>
            </a:r>
            <a:r>
              <a:rPr lang="nb-NO" sz="1200" dirty="0"/>
              <a:t>, and </a:t>
            </a:r>
            <a:r>
              <a:rPr lang="nb-NO" sz="1200" dirty="0" err="1"/>
              <a:t>how</a:t>
            </a:r>
            <a:r>
              <a:rPr lang="nb-NO" sz="1200" dirty="0"/>
              <a:t> it </a:t>
            </a:r>
            <a:r>
              <a:rPr lang="nb-NO" sz="1200" dirty="0" err="1"/>
              <a:t>reflects</a:t>
            </a:r>
            <a:r>
              <a:rPr lang="nb-NO" sz="1200" dirty="0"/>
              <a:t> sound</a:t>
            </a:r>
          </a:p>
          <a:p>
            <a:pPr lvl="2"/>
            <a:r>
              <a:rPr lang="nb-NO" sz="1200" dirty="0"/>
              <a:t> The angle </a:t>
            </a:r>
            <a:r>
              <a:rPr lang="nb-NO" sz="1200" dirty="0" err="1"/>
              <a:t>of</a:t>
            </a:r>
            <a:r>
              <a:rPr lang="nb-NO" sz="1200" dirty="0"/>
              <a:t> </a:t>
            </a:r>
            <a:r>
              <a:rPr lang="nb-NO" sz="1200" dirty="0" err="1"/>
              <a:t>the</a:t>
            </a:r>
            <a:r>
              <a:rPr lang="nb-NO" sz="1200" dirty="0"/>
              <a:t> </a:t>
            </a:r>
            <a:r>
              <a:rPr lang="nb-NO" sz="1200" dirty="0" err="1"/>
              <a:t>sea</a:t>
            </a:r>
            <a:r>
              <a:rPr lang="nb-NO" sz="1200" dirty="0"/>
              <a:t> bed</a:t>
            </a:r>
          </a:p>
          <a:p>
            <a:pPr lvl="1"/>
            <a:r>
              <a:rPr lang="nb-NO" sz="1600" dirty="0"/>
              <a:t>The sensor</a:t>
            </a:r>
          </a:p>
          <a:p>
            <a:pPr lvl="2"/>
            <a:r>
              <a:rPr lang="nb-NO" sz="1200" dirty="0"/>
              <a:t>Small </a:t>
            </a:r>
            <a:r>
              <a:rPr lang="nb-NO" sz="1200" dirty="0" err="1"/>
              <a:t>diferences</a:t>
            </a:r>
            <a:r>
              <a:rPr lang="nb-NO" sz="1200" dirty="0"/>
              <a:t> in </a:t>
            </a:r>
            <a:r>
              <a:rPr lang="nb-NO" sz="1200" dirty="0" err="1"/>
              <a:t>the</a:t>
            </a:r>
            <a:r>
              <a:rPr lang="nb-NO" sz="1200" dirty="0"/>
              <a:t> </a:t>
            </a:r>
            <a:r>
              <a:rPr lang="nb-NO" sz="1200" dirty="0" err="1"/>
              <a:t>resonances</a:t>
            </a:r>
            <a:r>
              <a:rPr lang="nb-NO" sz="1200" dirty="0"/>
              <a:t>, </a:t>
            </a:r>
            <a:r>
              <a:rPr lang="nb-NO" sz="1200" dirty="0" err="1"/>
              <a:t>of</a:t>
            </a:r>
            <a:r>
              <a:rPr lang="nb-NO" sz="1200" dirty="0"/>
              <a:t> </a:t>
            </a:r>
            <a:r>
              <a:rPr lang="nb-NO" sz="1200" dirty="0" err="1"/>
              <a:t>the</a:t>
            </a:r>
            <a:r>
              <a:rPr lang="nb-NO" sz="1200" dirty="0"/>
              <a:t> </a:t>
            </a:r>
            <a:r>
              <a:rPr lang="nb-NO" sz="1200" dirty="0" err="1"/>
              <a:t>ceramic</a:t>
            </a:r>
            <a:r>
              <a:rPr lang="nb-NO" sz="1200" dirty="0"/>
              <a:t> and </a:t>
            </a:r>
            <a:r>
              <a:rPr lang="nb-NO" sz="1200" dirty="0" err="1"/>
              <a:t>transformers</a:t>
            </a:r>
            <a:r>
              <a:rPr lang="nb-NO" sz="1200" dirty="0"/>
              <a:t> in </a:t>
            </a:r>
            <a:r>
              <a:rPr lang="nb-NO" sz="1200" dirty="0" err="1"/>
              <a:t>the</a:t>
            </a:r>
            <a:r>
              <a:rPr lang="nb-NO" sz="1200" dirty="0"/>
              <a:t> system</a:t>
            </a:r>
          </a:p>
          <a:p>
            <a:pPr lvl="2"/>
            <a:r>
              <a:rPr lang="nb-NO" sz="1200" dirty="0"/>
              <a:t>The </a:t>
            </a:r>
            <a:r>
              <a:rPr lang="nb-NO" sz="1200" dirty="0" err="1"/>
              <a:t>noise</a:t>
            </a:r>
            <a:r>
              <a:rPr lang="nb-NO" sz="1200" dirty="0"/>
              <a:t> </a:t>
            </a:r>
            <a:r>
              <a:rPr lang="nb-NO" sz="1200" dirty="0" err="1"/>
              <a:t>level</a:t>
            </a:r>
            <a:r>
              <a:rPr lang="nb-NO" sz="1200" dirty="0"/>
              <a:t> </a:t>
            </a:r>
            <a:r>
              <a:rPr lang="nb-NO" sz="1200" dirty="0" err="1"/>
              <a:t>of</a:t>
            </a:r>
            <a:r>
              <a:rPr lang="nb-NO" sz="1200" dirty="0"/>
              <a:t> </a:t>
            </a:r>
            <a:r>
              <a:rPr lang="nb-NO" sz="1200" dirty="0" err="1"/>
              <a:t>the</a:t>
            </a:r>
            <a:r>
              <a:rPr lang="nb-NO" sz="1200" dirty="0"/>
              <a:t> system and </a:t>
            </a:r>
            <a:r>
              <a:rPr lang="nb-NO" sz="1200" dirty="0" err="1"/>
              <a:t>the</a:t>
            </a:r>
            <a:r>
              <a:rPr lang="nb-NO" sz="1200" dirty="0"/>
              <a:t> </a:t>
            </a:r>
            <a:r>
              <a:rPr lang="nb-NO" sz="1200" dirty="0" err="1"/>
              <a:t>power</a:t>
            </a:r>
            <a:r>
              <a:rPr lang="nb-NO" sz="1200" dirty="0"/>
              <a:t> output </a:t>
            </a:r>
          </a:p>
          <a:p>
            <a:pPr lvl="1"/>
            <a:r>
              <a:rPr lang="nb-NO" sz="1600" dirty="0"/>
              <a:t>The Acoustics</a:t>
            </a:r>
          </a:p>
          <a:p>
            <a:pPr lvl="2"/>
            <a:r>
              <a:rPr lang="nb-NO" sz="1200" dirty="0"/>
              <a:t>With </a:t>
            </a:r>
            <a:r>
              <a:rPr lang="nb-NO" sz="1200" dirty="0" err="1"/>
              <a:t>temperature</a:t>
            </a:r>
            <a:r>
              <a:rPr lang="nb-NO" sz="1200" dirty="0"/>
              <a:t> and </a:t>
            </a:r>
            <a:r>
              <a:rPr lang="nb-NO" sz="1200" dirty="0" err="1"/>
              <a:t>salinity</a:t>
            </a:r>
            <a:r>
              <a:rPr lang="nb-NO" sz="1200" dirty="0"/>
              <a:t>, </a:t>
            </a:r>
            <a:r>
              <a:rPr lang="nb-NO" sz="1200" dirty="0" err="1"/>
              <a:t>the</a:t>
            </a:r>
            <a:r>
              <a:rPr lang="nb-NO" sz="1200" dirty="0"/>
              <a:t> sound bends as it passes </a:t>
            </a:r>
            <a:r>
              <a:rPr lang="nb-NO" sz="1200" dirty="0" err="1"/>
              <a:t>through</a:t>
            </a:r>
            <a:r>
              <a:rPr lang="nb-NO" sz="1200" dirty="0"/>
              <a:t> </a:t>
            </a:r>
            <a:r>
              <a:rPr lang="nb-NO" sz="1200" dirty="0" err="1"/>
              <a:t>the</a:t>
            </a:r>
            <a:r>
              <a:rPr lang="nb-NO" sz="1200" dirty="0"/>
              <a:t> sensor and  water</a:t>
            </a:r>
          </a:p>
        </p:txBody>
      </p:sp>
      <p:sp>
        <p:nvSpPr>
          <p:cNvPr id="3" name="Subtitle 2"/>
          <p:cNvSpPr>
            <a:spLocks noGrp="1"/>
          </p:cNvSpPr>
          <p:nvPr>
            <p:ph type="subTitle" idx="13"/>
          </p:nvPr>
        </p:nvSpPr>
        <p:spPr>
          <a:xfrm>
            <a:off x="1115616" y="699541"/>
            <a:ext cx="4752528" cy="576064"/>
          </a:xfrm>
        </p:spPr>
        <p:txBody>
          <a:bodyPr>
            <a:normAutofit lnSpcReduction="10000"/>
          </a:bodyPr>
          <a:lstStyle/>
          <a:p>
            <a:r>
              <a:rPr lang="nb-NO" dirty="0" err="1"/>
              <a:t>Introduction</a:t>
            </a:r>
            <a:endParaRPr lang="nb-NO" dirty="0"/>
          </a:p>
        </p:txBody>
      </p:sp>
      <p:sp>
        <p:nvSpPr>
          <p:cNvPr id="5" name="Rectangle 4">
            <a:extLst>
              <a:ext uri="{FF2B5EF4-FFF2-40B4-BE49-F238E27FC236}">
                <a16:creationId xmlns:a16="http://schemas.microsoft.com/office/drawing/2014/main" id="{DB318FFC-BCDC-438D-ADD7-50392278BF13}"/>
              </a:ext>
            </a:extLst>
          </p:cNvPr>
          <p:cNvSpPr/>
          <p:nvPr/>
        </p:nvSpPr>
        <p:spPr>
          <a:xfrm>
            <a:off x="6764576" y="216024"/>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xtBox 5">
            <a:extLst>
              <a:ext uri="{FF2B5EF4-FFF2-40B4-BE49-F238E27FC236}">
                <a16:creationId xmlns:a16="http://schemas.microsoft.com/office/drawing/2014/main" id="{13012373-6FD3-49F5-A50A-FB3E09C2DEFF}"/>
              </a:ext>
            </a:extLst>
          </p:cNvPr>
          <p:cNvSpPr txBox="1"/>
          <p:nvPr/>
        </p:nvSpPr>
        <p:spPr>
          <a:xfrm>
            <a:off x="7262074" y="144016"/>
            <a:ext cx="1331694" cy="400110"/>
          </a:xfrm>
          <a:prstGeom prst="rect">
            <a:avLst/>
          </a:prstGeom>
          <a:noFill/>
        </p:spPr>
        <p:txBody>
          <a:bodyPr wrap="square" rtlCol="0">
            <a:spAutoFit/>
          </a:bodyPr>
          <a:lstStyle/>
          <a:p>
            <a:r>
              <a:rPr lang="nb-NO" sz="2000" dirty="0" err="1">
                <a:solidFill>
                  <a:srgbClr val="FFFF00"/>
                </a:solidFill>
                <a:latin typeface="+mn-lt"/>
              </a:rPr>
              <a:t>Calibration</a:t>
            </a:r>
            <a:endParaRPr lang="nb-NO" dirty="0">
              <a:solidFill>
                <a:srgbClr val="FFFF00"/>
              </a:solidFill>
              <a:latin typeface="+mn-lt"/>
            </a:endParaRPr>
          </a:p>
        </p:txBody>
      </p:sp>
      <p:sp>
        <p:nvSpPr>
          <p:cNvPr id="7" name="TextBox 6">
            <a:extLst>
              <a:ext uri="{FF2B5EF4-FFF2-40B4-BE49-F238E27FC236}">
                <a16:creationId xmlns:a16="http://schemas.microsoft.com/office/drawing/2014/main" id="{30DF0F32-E917-41A2-AB3A-03052EC211F3}"/>
              </a:ext>
            </a:extLst>
          </p:cNvPr>
          <p:cNvSpPr txBox="1"/>
          <p:nvPr/>
        </p:nvSpPr>
        <p:spPr>
          <a:xfrm>
            <a:off x="6820838" y="408335"/>
            <a:ext cx="2109232" cy="369332"/>
          </a:xfrm>
          <a:prstGeom prst="rect">
            <a:avLst/>
          </a:prstGeom>
          <a:noFill/>
        </p:spPr>
        <p:txBody>
          <a:bodyPr wrap="square" rtlCol="0">
            <a:spAutoFit/>
          </a:bodyPr>
          <a:lstStyle/>
          <a:p>
            <a:r>
              <a:rPr lang="nb-NO" sz="1800" dirty="0">
                <a:solidFill>
                  <a:srgbClr val="FFFF00"/>
                </a:solidFill>
                <a:latin typeface="+mj-lt"/>
              </a:rPr>
              <a:t>Intro and </a:t>
            </a:r>
            <a:r>
              <a:rPr lang="nb-NO" sz="1800" dirty="0" err="1">
                <a:solidFill>
                  <a:srgbClr val="FFFF00"/>
                </a:solidFill>
                <a:latin typeface="+mj-lt"/>
              </a:rPr>
              <a:t>the</a:t>
            </a:r>
            <a:r>
              <a:rPr lang="nb-NO" sz="1800" dirty="0">
                <a:solidFill>
                  <a:srgbClr val="FFFF00"/>
                </a:solidFill>
                <a:latin typeface="+mj-lt"/>
              </a:rPr>
              <a:t> Basics</a:t>
            </a:r>
            <a:endParaRPr lang="nb-NO" sz="900" dirty="0">
              <a:solidFill>
                <a:srgbClr val="FFFF00"/>
              </a:solidFill>
              <a:latin typeface="+mj-lt"/>
            </a:endParaRPr>
          </a:p>
        </p:txBody>
      </p:sp>
      <p:pic>
        <p:nvPicPr>
          <p:cNvPr id="3074" name="Picture 2" descr="The Physics Classroom Website">
            <a:extLst>
              <a:ext uri="{FF2B5EF4-FFF2-40B4-BE49-F238E27FC236}">
                <a16:creationId xmlns:a16="http://schemas.microsoft.com/office/drawing/2014/main" id="{BE9C199F-BC46-4E22-9A77-C158AD6B2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2427734"/>
            <a:ext cx="3015106" cy="1178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437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75605"/>
            <a:ext cx="6732240" cy="3168354"/>
          </a:xfrm>
        </p:spPr>
        <p:txBody>
          <a:bodyPr>
            <a:normAutofit/>
          </a:bodyPr>
          <a:lstStyle/>
          <a:p>
            <a:r>
              <a:rPr lang="nb-NO" sz="2400" dirty="0" err="1"/>
              <a:t>What</a:t>
            </a:r>
            <a:r>
              <a:rPr lang="nb-NO" sz="2400" dirty="0"/>
              <a:t> </a:t>
            </a:r>
            <a:r>
              <a:rPr lang="nb-NO" sz="2400" dirty="0" err="1"/>
              <a:t>we</a:t>
            </a:r>
            <a:r>
              <a:rPr lang="nb-NO" sz="2400" dirty="0"/>
              <a:t> </a:t>
            </a:r>
            <a:r>
              <a:rPr lang="nb-NO" sz="2400" dirty="0" err="1"/>
              <a:t>need</a:t>
            </a:r>
            <a:r>
              <a:rPr lang="nb-NO" sz="2400" dirty="0"/>
              <a:t> to </a:t>
            </a:r>
            <a:r>
              <a:rPr lang="nb-NO" sz="2400" dirty="0" err="1"/>
              <a:t>calibrate</a:t>
            </a:r>
            <a:r>
              <a:rPr lang="nb-NO" sz="2400" dirty="0"/>
              <a:t> </a:t>
            </a:r>
            <a:r>
              <a:rPr lang="nb-NO" sz="2400" dirty="0" err="1"/>
              <a:t>on</a:t>
            </a:r>
            <a:r>
              <a:rPr lang="nb-NO" sz="2400" dirty="0"/>
              <a:t> a Doppler Speed log?</a:t>
            </a:r>
          </a:p>
          <a:p>
            <a:pPr lvl="1"/>
            <a:r>
              <a:rPr lang="nb-NO" sz="1400" dirty="0" err="1"/>
              <a:t>Temperature</a:t>
            </a:r>
            <a:r>
              <a:rPr lang="nb-NO" sz="1400" dirty="0"/>
              <a:t> offset</a:t>
            </a:r>
          </a:p>
          <a:p>
            <a:pPr lvl="2"/>
            <a:r>
              <a:rPr lang="nb-NO" sz="1050" dirty="0" err="1"/>
              <a:t>Temperature</a:t>
            </a:r>
            <a:r>
              <a:rPr lang="nb-NO" sz="1050" dirty="0"/>
              <a:t> </a:t>
            </a:r>
            <a:r>
              <a:rPr lang="nb-NO" sz="1050" dirty="0" err="1"/>
              <a:t>should</a:t>
            </a:r>
            <a:r>
              <a:rPr lang="nb-NO" sz="1050" dirty="0"/>
              <a:t> be </a:t>
            </a:r>
            <a:r>
              <a:rPr lang="nb-NO" sz="1050" dirty="0" err="1"/>
              <a:t>correct</a:t>
            </a:r>
            <a:r>
              <a:rPr lang="nb-NO" sz="1050" dirty="0"/>
              <a:t>  (</a:t>
            </a:r>
            <a:r>
              <a:rPr lang="nb-NO" sz="1050" dirty="0" err="1"/>
              <a:t>bending</a:t>
            </a:r>
            <a:r>
              <a:rPr lang="nb-NO" sz="1050" dirty="0"/>
              <a:t> </a:t>
            </a:r>
            <a:r>
              <a:rPr lang="nb-NO" sz="1050" dirty="0" err="1"/>
              <a:t>model</a:t>
            </a:r>
            <a:r>
              <a:rPr lang="nb-NO" sz="1050" dirty="0"/>
              <a:t> </a:t>
            </a:r>
            <a:r>
              <a:rPr lang="nb-NO" sz="1050" dirty="0" err="1"/>
              <a:t>of</a:t>
            </a:r>
            <a:r>
              <a:rPr lang="nb-NO" sz="1050" dirty="0"/>
              <a:t> </a:t>
            </a:r>
            <a:r>
              <a:rPr lang="nb-NO" sz="1050" dirty="0" err="1"/>
              <a:t>the</a:t>
            </a:r>
            <a:r>
              <a:rPr lang="nb-NO" sz="1050" dirty="0"/>
              <a:t> sound </a:t>
            </a:r>
            <a:r>
              <a:rPr lang="nb-NO" sz="1050" dirty="0" err="1"/>
              <a:t>coming</a:t>
            </a:r>
            <a:r>
              <a:rPr lang="nb-NO" sz="1050" dirty="0"/>
              <a:t> from sensor to water)</a:t>
            </a:r>
          </a:p>
          <a:p>
            <a:pPr lvl="1"/>
            <a:r>
              <a:rPr lang="nb-NO" sz="1400" dirty="0"/>
              <a:t>Speed over </a:t>
            </a:r>
            <a:r>
              <a:rPr lang="nb-NO" sz="1400" dirty="0" err="1"/>
              <a:t>ground</a:t>
            </a:r>
            <a:r>
              <a:rPr lang="nb-NO" sz="1400" dirty="0"/>
              <a:t> </a:t>
            </a:r>
          </a:p>
          <a:p>
            <a:pPr lvl="2"/>
            <a:r>
              <a:rPr lang="nb-NO" sz="1050" dirty="0"/>
              <a:t>To </a:t>
            </a:r>
            <a:r>
              <a:rPr lang="nb-NO" sz="1050" dirty="0" err="1"/>
              <a:t>remove</a:t>
            </a:r>
            <a:r>
              <a:rPr lang="nb-NO" sz="1050" dirty="0"/>
              <a:t> </a:t>
            </a:r>
            <a:r>
              <a:rPr lang="nb-NO" sz="1050" dirty="0" err="1"/>
              <a:t>any</a:t>
            </a:r>
            <a:r>
              <a:rPr lang="nb-NO" sz="1050" dirty="0"/>
              <a:t> offset </a:t>
            </a:r>
            <a:r>
              <a:rPr lang="nb-NO" sz="1050" dirty="0" err="1"/>
              <a:t>of</a:t>
            </a:r>
            <a:r>
              <a:rPr lang="nb-NO" sz="1050" dirty="0"/>
              <a:t> </a:t>
            </a:r>
            <a:r>
              <a:rPr lang="nb-NO" sz="1050" dirty="0" err="1"/>
              <a:t>frequency</a:t>
            </a:r>
            <a:r>
              <a:rPr lang="nb-NO" sz="1050" dirty="0"/>
              <a:t> </a:t>
            </a:r>
            <a:r>
              <a:rPr lang="nb-NO" sz="1050" dirty="0" err="1"/>
              <a:t>within</a:t>
            </a:r>
            <a:r>
              <a:rPr lang="nb-NO" sz="1050" dirty="0"/>
              <a:t> </a:t>
            </a:r>
            <a:r>
              <a:rPr lang="nb-NO" sz="1050" dirty="0" err="1"/>
              <a:t>the</a:t>
            </a:r>
            <a:r>
              <a:rPr lang="nb-NO" sz="1050" dirty="0"/>
              <a:t> system</a:t>
            </a:r>
          </a:p>
          <a:p>
            <a:pPr lvl="1"/>
            <a:r>
              <a:rPr lang="nb-NO" sz="1400" dirty="0"/>
              <a:t>Speed </a:t>
            </a:r>
            <a:r>
              <a:rPr lang="nb-NO" sz="1400" dirty="0" err="1"/>
              <a:t>through</a:t>
            </a:r>
            <a:r>
              <a:rPr lang="nb-NO" sz="1400" dirty="0"/>
              <a:t> water </a:t>
            </a:r>
          </a:p>
          <a:p>
            <a:pPr lvl="2"/>
            <a:r>
              <a:rPr lang="nb-NO" sz="1050" dirty="0"/>
              <a:t>To </a:t>
            </a:r>
            <a:r>
              <a:rPr lang="nb-NO" sz="1050" dirty="0" err="1"/>
              <a:t>remove</a:t>
            </a:r>
            <a:r>
              <a:rPr lang="nb-NO" sz="1050" dirty="0"/>
              <a:t> </a:t>
            </a:r>
            <a:r>
              <a:rPr lang="nb-NO" sz="1050" dirty="0" err="1"/>
              <a:t>frequency</a:t>
            </a:r>
            <a:r>
              <a:rPr lang="nb-NO" sz="1050" dirty="0"/>
              <a:t> offset and </a:t>
            </a:r>
            <a:r>
              <a:rPr lang="nb-NO" sz="1050" dirty="0" err="1"/>
              <a:t>effects</a:t>
            </a:r>
            <a:r>
              <a:rPr lang="nb-NO" sz="1050" dirty="0"/>
              <a:t> </a:t>
            </a:r>
            <a:r>
              <a:rPr lang="nb-NO" sz="1050" dirty="0" err="1"/>
              <a:t>of</a:t>
            </a:r>
            <a:r>
              <a:rPr lang="nb-NO" sz="1050" dirty="0"/>
              <a:t> water </a:t>
            </a:r>
            <a:r>
              <a:rPr lang="nb-NO" sz="1050" dirty="0" err="1"/>
              <a:t>flow</a:t>
            </a:r>
            <a:r>
              <a:rPr lang="nb-NO" sz="1050" dirty="0"/>
              <a:t> </a:t>
            </a:r>
          </a:p>
          <a:p>
            <a:pPr lvl="1"/>
            <a:r>
              <a:rPr lang="nb-NO" sz="1400" dirty="0"/>
              <a:t>Heading </a:t>
            </a:r>
            <a:r>
              <a:rPr lang="nb-NO" sz="1400" dirty="0" err="1"/>
              <a:t>error</a:t>
            </a:r>
            <a:r>
              <a:rPr lang="nb-NO" sz="1400" dirty="0"/>
              <a:t> </a:t>
            </a:r>
          </a:p>
          <a:p>
            <a:pPr lvl="2"/>
            <a:r>
              <a:rPr lang="nb-NO" sz="1050" dirty="0"/>
              <a:t>To </a:t>
            </a:r>
            <a:r>
              <a:rPr lang="nb-NO" sz="1050" dirty="0" err="1"/>
              <a:t>remove</a:t>
            </a:r>
            <a:r>
              <a:rPr lang="nb-NO" sz="1050" dirty="0"/>
              <a:t> </a:t>
            </a:r>
            <a:r>
              <a:rPr lang="nb-NO" sz="1050" dirty="0" err="1"/>
              <a:t>mounting</a:t>
            </a:r>
            <a:r>
              <a:rPr lang="nb-NO" sz="1050" dirty="0"/>
              <a:t> </a:t>
            </a:r>
            <a:r>
              <a:rPr lang="nb-NO" sz="1050" dirty="0" err="1"/>
              <a:t>errors</a:t>
            </a:r>
            <a:endParaRPr lang="nb-NO" sz="1050" dirty="0"/>
          </a:p>
          <a:p>
            <a:pPr marL="514350" lvl="1" indent="0">
              <a:buNone/>
            </a:pPr>
            <a:endParaRPr lang="nb-NO" sz="1400" dirty="0"/>
          </a:p>
        </p:txBody>
      </p:sp>
      <p:sp>
        <p:nvSpPr>
          <p:cNvPr id="3" name="Subtitle 2"/>
          <p:cNvSpPr>
            <a:spLocks noGrp="1"/>
          </p:cNvSpPr>
          <p:nvPr>
            <p:ph type="subTitle" idx="13"/>
          </p:nvPr>
        </p:nvSpPr>
        <p:spPr>
          <a:xfrm>
            <a:off x="1115616" y="699541"/>
            <a:ext cx="4752528" cy="576064"/>
          </a:xfrm>
        </p:spPr>
        <p:txBody>
          <a:bodyPr>
            <a:normAutofit lnSpcReduction="10000"/>
          </a:bodyPr>
          <a:lstStyle/>
          <a:p>
            <a:r>
              <a:rPr lang="nb-NO" dirty="0" err="1"/>
              <a:t>Introduction</a:t>
            </a:r>
            <a:endParaRPr lang="nb-NO" dirty="0"/>
          </a:p>
        </p:txBody>
      </p:sp>
      <p:sp>
        <p:nvSpPr>
          <p:cNvPr id="4" name="Rectangle 3">
            <a:extLst>
              <a:ext uri="{FF2B5EF4-FFF2-40B4-BE49-F238E27FC236}">
                <a16:creationId xmlns:a16="http://schemas.microsoft.com/office/drawing/2014/main" id="{C4926956-9D82-4838-8182-4215A0A8682C}"/>
              </a:ext>
            </a:extLst>
          </p:cNvPr>
          <p:cNvSpPr/>
          <p:nvPr/>
        </p:nvSpPr>
        <p:spPr>
          <a:xfrm>
            <a:off x="6764576" y="195486"/>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xtBox 4">
            <a:extLst>
              <a:ext uri="{FF2B5EF4-FFF2-40B4-BE49-F238E27FC236}">
                <a16:creationId xmlns:a16="http://schemas.microsoft.com/office/drawing/2014/main" id="{C5754B61-F97A-43BF-879E-69497E92B5CB}"/>
              </a:ext>
            </a:extLst>
          </p:cNvPr>
          <p:cNvSpPr txBox="1"/>
          <p:nvPr/>
        </p:nvSpPr>
        <p:spPr>
          <a:xfrm>
            <a:off x="7262074" y="123478"/>
            <a:ext cx="1331694" cy="400110"/>
          </a:xfrm>
          <a:prstGeom prst="rect">
            <a:avLst/>
          </a:prstGeom>
          <a:noFill/>
        </p:spPr>
        <p:txBody>
          <a:bodyPr wrap="square" rtlCol="0">
            <a:spAutoFit/>
          </a:bodyPr>
          <a:lstStyle/>
          <a:p>
            <a:r>
              <a:rPr lang="nb-NO" sz="2000" dirty="0" err="1">
                <a:solidFill>
                  <a:srgbClr val="FFFF00"/>
                </a:solidFill>
                <a:latin typeface="+mn-lt"/>
              </a:rPr>
              <a:t>Calibration</a:t>
            </a:r>
            <a:endParaRPr lang="nb-NO" dirty="0">
              <a:solidFill>
                <a:srgbClr val="FFFF00"/>
              </a:solidFill>
              <a:latin typeface="+mn-lt"/>
            </a:endParaRPr>
          </a:p>
        </p:txBody>
      </p:sp>
      <p:sp>
        <p:nvSpPr>
          <p:cNvPr id="6" name="TextBox 5">
            <a:extLst>
              <a:ext uri="{FF2B5EF4-FFF2-40B4-BE49-F238E27FC236}">
                <a16:creationId xmlns:a16="http://schemas.microsoft.com/office/drawing/2014/main" id="{A4932149-127C-4815-9E88-AB707C025CB2}"/>
              </a:ext>
            </a:extLst>
          </p:cNvPr>
          <p:cNvSpPr txBox="1"/>
          <p:nvPr/>
        </p:nvSpPr>
        <p:spPr>
          <a:xfrm>
            <a:off x="6820838" y="387797"/>
            <a:ext cx="2109232" cy="369332"/>
          </a:xfrm>
          <a:prstGeom prst="rect">
            <a:avLst/>
          </a:prstGeom>
          <a:noFill/>
        </p:spPr>
        <p:txBody>
          <a:bodyPr wrap="square" rtlCol="0">
            <a:spAutoFit/>
          </a:bodyPr>
          <a:lstStyle/>
          <a:p>
            <a:r>
              <a:rPr lang="nb-NO" sz="1800" dirty="0">
                <a:solidFill>
                  <a:srgbClr val="FFFF00"/>
                </a:solidFill>
                <a:latin typeface="+mj-lt"/>
              </a:rPr>
              <a:t>Intro and </a:t>
            </a:r>
            <a:r>
              <a:rPr lang="nb-NO" sz="1800" dirty="0" err="1">
                <a:solidFill>
                  <a:srgbClr val="FFFF00"/>
                </a:solidFill>
                <a:latin typeface="+mj-lt"/>
              </a:rPr>
              <a:t>the</a:t>
            </a:r>
            <a:r>
              <a:rPr lang="nb-NO" sz="1800" dirty="0">
                <a:solidFill>
                  <a:srgbClr val="FFFF00"/>
                </a:solidFill>
                <a:latin typeface="+mj-lt"/>
              </a:rPr>
              <a:t> Basics</a:t>
            </a:r>
            <a:endParaRPr lang="nb-NO" sz="900" dirty="0">
              <a:solidFill>
                <a:srgbClr val="FFFF00"/>
              </a:solidFill>
              <a:latin typeface="+mj-lt"/>
            </a:endParaRPr>
          </a:p>
        </p:txBody>
      </p:sp>
    </p:spTree>
    <p:extLst>
      <p:ext uri="{BB962C8B-B14F-4D97-AF65-F5344CB8AC3E}">
        <p14:creationId xmlns:p14="http://schemas.microsoft.com/office/powerpoint/2010/main" val="1758406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75605"/>
            <a:ext cx="6732240" cy="3384376"/>
          </a:xfrm>
        </p:spPr>
        <p:txBody>
          <a:bodyPr>
            <a:normAutofit lnSpcReduction="10000"/>
          </a:bodyPr>
          <a:lstStyle/>
          <a:p>
            <a:r>
              <a:rPr lang="nb-NO" sz="2400" dirty="0" err="1"/>
              <a:t>What</a:t>
            </a:r>
            <a:r>
              <a:rPr lang="nb-NO" sz="2400" dirty="0"/>
              <a:t> do </a:t>
            </a:r>
            <a:r>
              <a:rPr lang="nb-NO" sz="2400" dirty="0" err="1"/>
              <a:t>need</a:t>
            </a:r>
            <a:r>
              <a:rPr lang="nb-NO" sz="2400" dirty="0"/>
              <a:t> to </a:t>
            </a:r>
            <a:r>
              <a:rPr lang="nb-NO" sz="2400" dirty="0" err="1"/>
              <a:t>calibrate</a:t>
            </a:r>
            <a:r>
              <a:rPr lang="nb-NO" sz="2400" dirty="0"/>
              <a:t> </a:t>
            </a:r>
            <a:r>
              <a:rPr lang="nb-NO" sz="2400" dirty="0" err="1"/>
              <a:t>on</a:t>
            </a:r>
            <a:r>
              <a:rPr lang="nb-NO" sz="2400" dirty="0"/>
              <a:t> a Doppler Speed log?</a:t>
            </a:r>
          </a:p>
          <a:p>
            <a:pPr marL="514350" lvl="1" indent="0">
              <a:buNone/>
            </a:pPr>
            <a:endParaRPr lang="nb-NO" sz="1400" dirty="0"/>
          </a:p>
          <a:p>
            <a:pPr marL="514350" lvl="1" indent="0">
              <a:buNone/>
            </a:pPr>
            <a:endParaRPr lang="nb-NO" sz="1400" dirty="0"/>
          </a:p>
          <a:p>
            <a:pPr marL="514350" lvl="1" indent="0">
              <a:buNone/>
            </a:pPr>
            <a:endParaRPr lang="nb-NO" sz="1400" dirty="0"/>
          </a:p>
          <a:p>
            <a:pPr marL="514350" lvl="1" indent="0">
              <a:buNone/>
            </a:pPr>
            <a:endParaRPr lang="nb-NO" sz="1400" dirty="0"/>
          </a:p>
          <a:p>
            <a:pPr marL="514350" lvl="1" indent="0">
              <a:buNone/>
            </a:pPr>
            <a:endParaRPr lang="nb-NO" sz="1400" dirty="0"/>
          </a:p>
          <a:p>
            <a:pPr marL="514350" lvl="1" indent="0">
              <a:buNone/>
            </a:pPr>
            <a:endParaRPr lang="nb-NO" sz="1400" dirty="0"/>
          </a:p>
          <a:p>
            <a:pPr marL="514350" lvl="1" indent="0">
              <a:buNone/>
            </a:pPr>
            <a:endParaRPr lang="nb-NO" sz="1400" dirty="0"/>
          </a:p>
          <a:p>
            <a:pPr marL="514350" lvl="1" indent="0">
              <a:buNone/>
            </a:pPr>
            <a:endParaRPr lang="nb-NO" sz="1400" dirty="0"/>
          </a:p>
          <a:p>
            <a:pPr marL="514350" lvl="1" indent="0">
              <a:buNone/>
            </a:pPr>
            <a:r>
              <a:rPr lang="nb-NO" sz="1400" dirty="0"/>
              <a:t>In </a:t>
            </a:r>
            <a:r>
              <a:rPr lang="nb-NO" sz="1400" dirty="0" err="1"/>
              <a:t>addition</a:t>
            </a:r>
            <a:r>
              <a:rPr lang="nb-NO" sz="1400" dirty="0"/>
              <a:t> </a:t>
            </a:r>
            <a:r>
              <a:rPr lang="nb-NO" sz="1400" dirty="0" err="1"/>
              <a:t>we</a:t>
            </a:r>
            <a:r>
              <a:rPr lang="nb-NO" sz="1400" dirty="0"/>
              <a:t> </a:t>
            </a:r>
            <a:r>
              <a:rPr lang="nb-NO" sz="1400" dirty="0" err="1"/>
              <a:t>should</a:t>
            </a:r>
            <a:r>
              <a:rPr lang="nb-NO" sz="1400" dirty="0"/>
              <a:t> </a:t>
            </a:r>
            <a:r>
              <a:rPr lang="nb-NO" sz="1400" dirty="0" err="1"/>
              <a:t>set</a:t>
            </a:r>
            <a:r>
              <a:rPr lang="nb-NO" sz="1400" dirty="0"/>
              <a:t> a sensible </a:t>
            </a:r>
            <a:r>
              <a:rPr lang="nb-NO" sz="1400" dirty="0" err="1"/>
              <a:t>averaging</a:t>
            </a:r>
            <a:r>
              <a:rPr lang="nb-NO" sz="1400" dirty="0"/>
              <a:t> for </a:t>
            </a:r>
            <a:r>
              <a:rPr lang="nb-NO" sz="1400" dirty="0" err="1"/>
              <a:t>the</a:t>
            </a:r>
            <a:r>
              <a:rPr lang="nb-NO" sz="1400" dirty="0"/>
              <a:t> system </a:t>
            </a:r>
          </a:p>
          <a:p>
            <a:pPr marL="514350" lvl="1" indent="0">
              <a:buNone/>
            </a:pPr>
            <a:r>
              <a:rPr lang="nb-NO" sz="1400" dirty="0"/>
              <a:t>	Too </a:t>
            </a:r>
            <a:r>
              <a:rPr lang="nb-NO" sz="1400" dirty="0" err="1"/>
              <a:t>low</a:t>
            </a:r>
            <a:r>
              <a:rPr lang="nb-NO" sz="1400" dirty="0"/>
              <a:t> – </a:t>
            </a:r>
            <a:r>
              <a:rPr lang="nb-NO" sz="1400" dirty="0" err="1"/>
              <a:t>jumpy</a:t>
            </a:r>
            <a:r>
              <a:rPr lang="nb-NO" sz="1400" dirty="0"/>
              <a:t> (</a:t>
            </a:r>
            <a:r>
              <a:rPr lang="nb-NO" sz="1400" dirty="0" err="1"/>
              <a:t>unstable</a:t>
            </a:r>
            <a:r>
              <a:rPr lang="nb-NO" sz="1400" dirty="0"/>
              <a:t>) speeds</a:t>
            </a:r>
          </a:p>
          <a:p>
            <a:pPr marL="514350" lvl="1" indent="0">
              <a:buNone/>
            </a:pPr>
            <a:r>
              <a:rPr lang="nb-NO" sz="1400" dirty="0"/>
              <a:t>	Too High – The system is </a:t>
            </a:r>
            <a:r>
              <a:rPr lang="nb-NO" sz="1400" dirty="0" err="1"/>
              <a:t>slow</a:t>
            </a:r>
            <a:r>
              <a:rPr lang="nb-NO" sz="1400" dirty="0"/>
              <a:t>, </a:t>
            </a:r>
            <a:r>
              <a:rPr lang="nb-NO" sz="1400" dirty="0" err="1"/>
              <a:t>particularly</a:t>
            </a:r>
            <a:r>
              <a:rPr lang="nb-NO" sz="1400" dirty="0"/>
              <a:t> </a:t>
            </a:r>
            <a:r>
              <a:rPr lang="nb-NO" sz="1400" dirty="0" err="1"/>
              <a:t>when</a:t>
            </a:r>
            <a:r>
              <a:rPr lang="nb-NO" sz="1400" dirty="0"/>
              <a:t> </a:t>
            </a:r>
            <a:r>
              <a:rPr lang="nb-NO" sz="1400" dirty="0" err="1"/>
              <a:t>manouvring</a:t>
            </a:r>
            <a:endParaRPr lang="nb-NO" sz="1200" dirty="0"/>
          </a:p>
        </p:txBody>
      </p:sp>
      <p:sp>
        <p:nvSpPr>
          <p:cNvPr id="3" name="Subtitle 2"/>
          <p:cNvSpPr>
            <a:spLocks noGrp="1"/>
          </p:cNvSpPr>
          <p:nvPr>
            <p:ph type="subTitle" idx="13"/>
          </p:nvPr>
        </p:nvSpPr>
        <p:spPr>
          <a:xfrm>
            <a:off x="1115616" y="699541"/>
            <a:ext cx="4752528" cy="576064"/>
          </a:xfrm>
        </p:spPr>
        <p:txBody>
          <a:bodyPr>
            <a:normAutofit lnSpcReduction="10000"/>
          </a:bodyPr>
          <a:lstStyle/>
          <a:p>
            <a:r>
              <a:rPr lang="nb-NO" dirty="0" err="1"/>
              <a:t>Introduction</a:t>
            </a:r>
            <a:endParaRPr lang="nb-NO" dirty="0"/>
          </a:p>
        </p:txBody>
      </p:sp>
      <p:sp>
        <p:nvSpPr>
          <p:cNvPr id="4" name="Rectangle 3">
            <a:extLst>
              <a:ext uri="{FF2B5EF4-FFF2-40B4-BE49-F238E27FC236}">
                <a16:creationId xmlns:a16="http://schemas.microsoft.com/office/drawing/2014/main" id="{C4926956-9D82-4838-8182-4215A0A8682C}"/>
              </a:ext>
            </a:extLst>
          </p:cNvPr>
          <p:cNvSpPr/>
          <p:nvPr/>
        </p:nvSpPr>
        <p:spPr>
          <a:xfrm>
            <a:off x="6764576" y="195486"/>
            <a:ext cx="2199912" cy="627534"/>
          </a:xfrm>
          <a:prstGeom prst="rect">
            <a:avLst/>
          </a:prstGeom>
          <a:solidFill>
            <a:schemeClr val="bg1">
              <a:lumMod val="75000"/>
              <a:lumOff val="25000"/>
            </a:schemeClr>
          </a:solidFill>
          <a:ln>
            <a:solidFill>
              <a:schemeClr val="bg1">
                <a:lumMod val="65000"/>
                <a:lumOff val="35000"/>
              </a:schemeClr>
            </a:solidFill>
          </a:ln>
          <a:effectLst>
            <a:outerShdw blurRad="50800" dist="38100" dir="2700000" sx="103000" sy="103000" algn="tl" rotWithShape="0">
              <a:schemeClr val="tx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xtBox 4">
            <a:extLst>
              <a:ext uri="{FF2B5EF4-FFF2-40B4-BE49-F238E27FC236}">
                <a16:creationId xmlns:a16="http://schemas.microsoft.com/office/drawing/2014/main" id="{C5754B61-F97A-43BF-879E-69497E92B5CB}"/>
              </a:ext>
            </a:extLst>
          </p:cNvPr>
          <p:cNvSpPr txBox="1"/>
          <p:nvPr/>
        </p:nvSpPr>
        <p:spPr>
          <a:xfrm>
            <a:off x="7262074" y="123478"/>
            <a:ext cx="1331694" cy="400110"/>
          </a:xfrm>
          <a:prstGeom prst="rect">
            <a:avLst/>
          </a:prstGeom>
          <a:noFill/>
        </p:spPr>
        <p:txBody>
          <a:bodyPr wrap="square" rtlCol="0">
            <a:spAutoFit/>
          </a:bodyPr>
          <a:lstStyle/>
          <a:p>
            <a:r>
              <a:rPr lang="nb-NO" sz="2000" dirty="0" err="1">
                <a:solidFill>
                  <a:srgbClr val="FFFF00"/>
                </a:solidFill>
                <a:latin typeface="+mn-lt"/>
              </a:rPr>
              <a:t>Calibration</a:t>
            </a:r>
            <a:endParaRPr lang="nb-NO" dirty="0">
              <a:solidFill>
                <a:srgbClr val="FFFF00"/>
              </a:solidFill>
              <a:latin typeface="+mn-lt"/>
            </a:endParaRPr>
          </a:p>
        </p:txBody>
      </p:sp>
      <p:sp>
        <p:nvSpPr>
          <p:cNvPr id="6" name="TextBox 5">
            <a:extLst>
              <a:ext uri="{FF2B5EF4-FFF2-40B4-BE49-F238E27FC236}">
                <a16:creationId xmlns:a16="http://schemas.microsoft.com/office/drawing/2014/main" id="{A4932149-127C-4815-9E88-AB707C025CB2}"/>
              </a:ext>
            </a:extLst>
          </p:cNvPr>
          <p:cNvSpPr txBox="1"/>
          <p:nvPr/>
        </p:nvSpPr>
        <p:spPr>
          <a:xfrm>
            <a:off x="6820838" y="387797"/>
            <a:ext cx="2109232" cy="369332"/>
          </a:xfrm>
          <a:prstGeom prst="rect">
            <a:avLst/>
          </a:prstGeom>
          <a:noFill/>
        </p:spPr>
        <p:txBody>
          <a:bodyPr wrap="square" rtlCol="0">
            <a:spAutoFit/>
          </a:bodyPr>
          <a:lstStyle/>
          <a:p>
            <a:r>
              <a:rPr lang="nb-NO" sz="1800" dirty="0">
                <a:solidFill>
                  <a:srgbClr val="FFFF00"/>
                </a:solidFill>
                <a:latin typeface="+mj-lt"/>
              </a:rPr>
              <a:t>Intro and </a:t>
            </a:r>
            <a:r>
              <a:rPr lang="nb-NO" sz="1800" dirty="0" err="1">
                <a:solidFill>
                  <a:srgbClr val="FFFF00"/>
                </a:solidFill>
                <a:latin typeface="+mj-lt"/>
              </a:rPr>
              <a:t>the</a:t>
            </a:r>
            <a:r>
              <a:rPr lang="nb-NO" sz="1800" dirty="0">
                <a:solidFill>
                  <a:srgbClr val="FFFF00"/>
                </a:solidFill>
                <a:latin typeface="+mj-lt"/>
              </a:rPr>
              <a:t> Basics</a:t>
            </a:r>
            <a:endParaRPr lang="nb-NO" sz="900" dirty="0">
              <a:solidFill>
                <a:srgbClr val="FFFF00"/>
              </a:solidFill>
              <a:latin typeface="+mj-lt"/>
            </a:endParaRPr>
          </a:p>
        </p:txBody>
      </p:sp>
      <p:pic>
        <p:nvPicPr>
          <p:cNvPr id="7" name="Picture 6">
            <a:extLst>
              <a:ext uri="{FF2B5EF4-FFF2-40B4-BE49-F238E27FC236}">
                <a16:creationId xmlns:a16="http://schemas.microsoft.com/office/drawing/2014/main" id="{D841261C-C8DD-410C-9423-7DF1A51FC39F}"/>
              </a:ext>
            </a:extLst>
          </p:cNvPr>
          <p:cNvPicPr>
            <a:picLocks noChangeAspect="1"/>
          </p:cNvPicPr>
          <p:nvPr/>
        </p:nvPicPr>
        <p:blipFill>
          <a:blip r:embed="rId3"/>
          <a:stretch>
            <a:fillRect/>
          </a:stretch>
        </p:blipFill>
        <p:spPr>
          <a:xfrm>
            <a:off x="107503" y="2067694"/>
            <a:ext cx="3687391" cy="1505772"/>
          </a:xfrm>
          <a:prstGeom prst="rect">
            <a:avLst/>
          </a:prstGeom>
        </p:spPr>
      </p:pic>
      <p:pic>
        <p:nvPicPr>
          <p:cNvPr id="7176" name="Picture 8" descr="Basic introduction to feedback control">
            <a:extLst>
              <a:ext uri="{FF2B5EF4-FFF2-40B4-BE49-F238E27FC236}">
                <a16:creationId xmlns:a16="http://schemas.microsoft.com/office/drawing/2014/main" id="{717913C3-D581-44AA-826B-7B2DFF1C20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6" y="2067694"/>
            <a:ext cx="2097325" cy="1505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030211"/>
      </p:ext>
    </p:extLst>
  </p:cSld>
  <p:clrMapOvr>
    <a:masterClrMapping/>
  </p:clrMapOvr>
</p:sld>
</file>

<file path=ppt/theme/theme1.xml><?xml version="1.0" encoding="utf-8"?>
<a:theme xmlns:a="http://schemas.openxmlformats.org/drawingml/2006/main" name="Office-tema">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16441</TotalTime>
  <Words>6933</Words>
  <Application>Microsoft Office PowerPoint</Application>
  <PresentationFormat>On-screen Show (16:9)</PresentationFormat>
  <Paragraphs>1043</Paragraphs>
  <Slides>42</Slides>
  <Notes>42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Times New Roman</vt:lpstr>
      <vt:lpstr>Office-tema</vt:lpstr>
      <vt:lpstr>Advanced Calibration of the DL2 and DL21   system  Part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Advanced Calibration of the DL2 and DL21   system  Part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Skipper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dc:creator>
  <cp:lastModifiedBy>paul connelly</cp:lastModifiedBy>
  <cp:revision>491</cp:revision>
  <cp:lastPrinted>2016-11-01T06:34:07Z</cp:lastPrinted>
  <dcterms:created xsi:type="dcterms:W3CDTF">2005-11-16T08:38:32Z</dcterms:created>
  <dcterms:modified xsi:type="dcterms:W3CDTF">2020-06-09T18:51:01Z</dcterms:modified>
</cp:coreProperties>
</file>